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34"/>
  </p:notesMasterIdLst>
  <p:sldIdLst>
    <p:sldId id="272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58" r:id="rId23"/>
    <p:sldId id="261" r:id="rId24"/>
    <p:sldId id="259" r:id="rId25"/>
    <p:sldId id="260" r:id="rId26"/>
    <p:sldId id="262" r:id="rId27"/>
    <p:sldId id="263" r:id="rId28"/>
    <p:sldId id="270" r:id="rId29"/>
    <p:sldId id="268" r:id="rId30"/>
    <p:sldId id="267" r:id="rId31"/>
    <p:sldId id="266" r:id="rId32"/>
    <p:sldId id="27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2" autoAdjust="0"/>
    <p:restoredTop sz="94652" autoAdjust="0"/>
  </p:normalViewPr>
  <p:slideViewPr>
    <p:cSldViewPr snapToGrid="0" showGuides="1">
      <p:cViewPr varScale="1">
        <p:scale>
          <a:sx n="81" d="100"/>
          <a:sy n="81" d="100"/>
        </p:scale>
        <p:origin x="126" y="732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1470824"/>
        <c:axId val="371468080"/>
      </c:scatterChart>
      <c:valAx>
        <c:axId val="3714708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468080"/>
        <c:crosses val="autoZero"/>
        <c:crossBetween val="midCat"/>
      </c:valAx>
      <c:valAx>
        <c:axId val="37146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14708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6752472"/>
        <c:axId val="376753256"/>
      </c:barChart>
      <c:catAx>
        <c:axId val="376752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753256"/>
        <c:crosses val="autoZero"/>
        <c:auto val="1"/>
        <c:lblAlgn val="ctr"/>
        <c:lblOffset val="100"/>
        <c:noMultiLvlLbl val="0"/>
      </c:catAx>
      <c:valAx>
        <c:axId val="376753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752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376750120"/>
        <c:axId val="376751688"/>
      </c:barChart>
      <c:catAx>
        <c:axId val="3767501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751688"/>
        <c:crosses val="autoZero"/>
        <c:auto val="1"/>
        <c:lblAlgn val="ctr"/>
        <c:lblOffset val="100"/>
        <c:noMultiLvlLbl val="0"/>
      </c:catAx>
      <c:valAx>
        <c:axId val="376751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6750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4326896"/>
        <c:axId val="377151360"/>
      </c:areaChart>
      <c:dateAx>
        <c:axId val="3743268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7151360"/>
        <c:crosses val="autoZero"/>
        <c:auto val="1"/>
        <c:lblOffset val="100"/>
        <c:baseTimeUnit val="days"/>
      </c:dateAx>
      <c:valAx>
        <c:axId val="37715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26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457632576"/>
        <c:axId val="457634536"/>
      </c:barChart>
      <c:catAx>
        <c:axId val="457632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34536"/>
        <c:crosses val="autoZero"/>
        <c:auto val="1"/>
        <c:lblAlgn val="ctr"/>
        <c:lblOffset val="100"/>
        <c:noMultiLvlLbl val="0"/>
      </c:catAx>
      <c:valAx>
        <c:axId val="4576345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576325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7635320"/>
        <c:axId val="457636496"/>
      </c:lineChart>
      <c:catAx>
        <c:axId val="457635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36496"/>
        <c:crosses val="autoZero"/>
        <c:auto val="1"/>
        <c:lblAlgn val="ctr"/>
        <c:lblOffset val="100"/>
        <c:noMultiLvlLbl val="0"/>
      </c:catAx>
      <c:valAx>
        <c:axId val="45763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7635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906152"/>
        <c:axId val="285905760"/>
      </c:radarChart>
      <c:catAx>
        <c:axId val="285906152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285905760"/>
        <c:crosses val="autoZero"/>
        <c:auto val="1"/>
        <c:lblAlgn val="ctr"/>
        <c:lblOffset val="100"/>
        <c:noMultiLvlLbl val="0"/>
      </c:catAx>
      <c:valAx>
        <c:axId val="28590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906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327288"/>
        <c:axId val="374333952"/>
      </c:barChart>
      <c:catAx>
        <c:axId val="374327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4333952"/>
        <c:crosses val="autoZero"/>
        <c:auto val="1"/>
        <c:lblAlgn val="ctr"/>
        <c:lblOffset val="100"/>
        <c:noMultiLvlLbl val="0"/>
      </c:catAx>
      <c:valAx>
        <c:axId val="37433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27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327680"/>
        <c:axId val="374332384"/>
      </c:barChart>
      <c:catAx>
        <c:axId val="374327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4332384"/>
        <c:crosses val="autoZero"/>
        <c:auto val="1"/>
        <c:lblAlgn val="ctr"/>
        <c:lblOffset val="100"/>
        <c:noMultiLvlLbl val="0"/>
      </c:catAx>
      <c:valAx>
        <c:axId val="374332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27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4328072"/>
        <c:axId val="374328464"/>
      </c:barChart>
      <c:catAx>
        <c:axId val="37432807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74328464"/>
        <c:crosses val="autoZero"/>
        <c:auto val="1"/>
        <c:lblAlgn val="ctr"/>
        <c:lblOffset val="100"/>
        <c:noMultiLvlLbl val="0"/>
      </c:catAx>
      <c:valAx>
        <c:axId val="37432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4328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12/01/2021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=""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=""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=""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emf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1884" y="962137"/>
            <a:ext cx="1162745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Selecting Optimal Location for Pizzeria Restaurant</a:t>
            </a:r>
          </a:p>
          <a:p>
            <a:pPr algn="ctr">
              <a:tabLst>
                <a:tab pos="347663" algn="l"/>
              </a:tabLst>
            </a:pPr>
            <a:r>
              <a:rPr lang="en-US" sz="3600" b="1" dirty="0">
                <a:solidFill>
                  <a:schemeClr val="bg1"/>
                </a:solidFill>
                <a:latin typeface="+mj-lt"/>
              </a:rPr>
              <a:t>in the Sacramento Region 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70527" y="5736017"/>
            <a:ext cx="213359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Michael K. Christoff</a:t>
            </a:r>
          </a:p>
          <a:p>
            <a:pPr algn="ctr">
              <a:tabLst>
                <a:tab pos="347663" algn="l"/>
              </a:tabLst>
            </a:pPr>
            <a:r>
              <a:rPr lang="en-US" b="1" dirty="0" smtClean="0">
                <a:solidFill>
                  <a:schemeClr val="bg1"/>
                </a:solidFill>
                <a:latin typeface="+mj-lt"/>
              </a:rPr>
              <a:t>January 11, 2021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3726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Sacramento: Median Family Income</a:t>
            </a:r>
            <a:endParaRPr lang="en-US" sz="1600" b="1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5018" y="1464546"/>
            <a:ext cx="5082639" cy="45562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913911" y="1464546"/>
            <a:ext cx="4975761" cy="455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7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</a:t>
            </a:r>
            <a:endParaRPr lang="en-US" sz="16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687284" y="1408529"/>
            <a:ext cx="8050481" cy="511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76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K-means Clustering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484416"/>
            <a:ext cx="8601347" cy="4750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611" y="2450272"/>
            <a:ext cx="7410204" cy="440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61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1</a:t>
            </a:r>
            <a:endParaRPr lang="en-US" sz="1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30" y="1816306"/>
            <a:ext cx="8499603" cy="261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2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2</a:t>
            </a:r>
            <a:endParaRPr lang="en-US" sz="1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765" y="1532040"/>
            <a:ext cx="8974737" cy="4607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7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Sacramento, Cluster 3, 4 &amp; 5</a:t>
            </a:r>
            <a:endParaRPr lang="en-US" sz="1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50" y="1420464"/>
            <a:ext cx="7059679" cy="182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051" y="3368324"/>
            <a:ext cx="7059679" cy="33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7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Results       </a:t>
            </a:r>
            <a:r>
              <a:rPr lang="en-US" sz="2400" b="1" dirty="0" smtClean="0"/>
              <a:t>Within </a:t>
            </a:r>
            <a:r>
              <a:rPr lang="en-US" sz="2400" b="1" dirty="0"/>
              <a:t>city of Sacramento search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11" y="1585045"/>
            <a:ext cx="5841794" cy="2823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971" y="4290252"/>
            <a:ext cx="8559160" cy="25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6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Results       </a:t>
            </a:r>
            <a:r>
              <a:rPr lang="en-US" sz="2400" b="1" dirty="0" smtClean="0"/>
              <a:t>Cities outside of </a:t>
            </a:r>
            <a:r>
              <a:rPr lang="en-US" sz="2400" b="1" dirty="0"/>
              <a:t>Sacramento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9" y="1426771"/>
            <a:ext cx="5248894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68" y="5247590"/>
            <a:ext cx="6038850" cy="1162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913" y="1995483"/>
            <a:ext cx="6278087" cy="36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9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Discussion       </a:t>
            </a:r>
            <a:r>
              <a:rPr lang="en-US" sz="2400" b="1" dirty="0" smtClean="0"/>
              <a:t>Within city </a:t>
            </a:r>
            <a:r>
              <a:rPr lang="en-US" sz="2400" b="1" dirty="0"/>
              <a:t>of </a:t>
            </a:r>
            <a:r>
              <a:rPr lang="en-US" sz="2400" b="1" dirty="0" smtClean="0"/>
              <a:t>Sacramento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87" y="1574037"/>
            <a:ext cx="6704345" cy="40667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3" y="2206515"/>
            <a:ext cx="3724894" cy="46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98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Discussion       </a:t>
            </a:r>
            <a:r>
              <a:rPr lang="en-US" sz="2400" b="1" dirty="0" smtClean="0"/>
              <a:t>Cities outside Sacramento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7" y="1626363"/>
            <a:ext cx="6802057" cy="20668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17" y="3888735"/>
            <a:ext cx="6851944" cy="897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780" y="3274806"/>
            <a:ext cx="4527220" cy="282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9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7" y="2409648"/>
            <a:ext cx="6216732" cy="35255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5019" y="2409648"/>
            <a:ext cx="365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ideal location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High traffic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Growing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Close to 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Cost of retail space not a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 smtClean="0"/>
              <a:t>Ideal options to explore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Within Sacramento city limits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Cities outside Sacramento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5018" y="593766"/>
            <a:ext cx="1077091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Introduction</a:t>
            </a:r>
          </a:p>
          <a:p>
            <a:endParaRPr lang="en-US" dirty="0" smtClean="0"/>
          </a:p>
          <a:p>
            <a:r>
              <a:rPr lang="en-US" sz="2400" b="1" dirty="0" smtClean="0"/>
              <a:t>Which regions of Sacramento would </a:t>
            </a:r>
            <a:r>
              <a:rPr lang="en-US" sz="2400" b="1" dirty="0"/>
              <a:t>be an ideal spot for their new </a:t>
            </a:r>
            <a:r>
              <a:rPr lang="en-US" sz="2400" b="1" dirty="0" smtClean="0"/>
              <a:t>Pizzeria?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6433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Conclusion       </a:t>
            </a:r>
            <a:r>
              <a:rPr lang="en-US" sz="2400" b="1" dirty="0" smtClean="0"/>
              <a:t>Within city of Sacramento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850014"/>
            <a:ext cx="7011693" cy="17363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77" y="3574473"/>
            <a:ext cx="4589814" cy="30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99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Conclusion       </a:t>
            </a:r>
            <a:r>
              <a:rPr lang="en-US" sz="2400" b="1" dirty="0" smtClean="0"/>
              <a:t>Cities outside Sacramento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775731"/>
            <a:ext cx="7520331" cy="2463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81" y="4051403"/>
            <a:ext cx="3944463" cy="25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12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=""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="" xmlns:a16="http://schemas.microsoft.com/office/drawing/2014/main" id="{189E3C56-F900-44E7-BF74-7509E4A585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494785E-4C9A-4626-816D-B5F5920DA8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5793" y="2479226"/>
            <a:ext cx="5310652" cy="3070333"/>
            <a:chOff x="825793" y="2050794"/>
            <a:chExt cx="5310652" cy="3070333"/>
          </a:xfrm>
        </p:grpSpPr>
        <p:sp>
          <p:nvSpPr>
            <p:cNvPr id="71" name="TextBox 70"/>
            <p:cNvSpPr txBox="1"/>
            <p:nvPr/>
          </p:nvSpPr>
          <p:spPr>
            <a:xfrm>
              <a:off x="825793" y="2890917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174451" y="2068093"/>
              <a:ext cx="2205714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515A6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825793" y="2068093"/>
              <a:ext cx="702967" cy="702966"/>
              <a:chOff x="1072536" y="1083143"/>
              <a:chExt cx="788715" cy="78871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1072536" y="1083143"/>
                <a:ext cx="788715" cy="788715"/>
              </a:xfrm>
              <a:prstGeom prst="ellipse">
                <a:avLst/>
              </a:prstGeom>
              <a:solidFill>
                <a:srgbClr val="30353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4" name="Group 73"/>
              <p:cNvGrpSpPr/>
              <p:nvPr/>
            </p:nvGrpSpPr>
            <p:grpSpPr>
              <a:xfrm>
                <a:off x="1276148" y="1369137"/>
                <a:ext cx="381490" cy="216726"/>
                <a:chOff x="3283332" y="3275035"/>
                <a:chExt cx="479215" cy="272245"/>
              </a:xfrm>
            </p:grpSpPr>
            <p:sp>
              <p:nvSpPr>
                <p:cNvPr id="68" name="Freeform 11"/>
                <p:cNvSpPr>
                  <a:spLocks noEditPoints="1"/>
                </p:cNvSpPr>
                <p:nvPr/>
              </p:nvSpPr>
              <p:spPr bwMode="auto">
                <a:xfrm>
                  <a:off x="3283332" y="3275035"/>
                  <a:ext cx="479215" cy="272245"/>
                </a:xfrm>
                <a:custGeom>
                  <a:avLst/>
                  <a:gdLst>
                    <a:gd name="T0" fmla="*/ 2004 w 2048"/>
                    <a:gd name="T1" fmla="*/ 0 h 1162"/>
                    <a:gd name="T2" fmla="*/ 44 w 2048"/>
                    <a:gd name="T3" fmla="*/ 0 h 1162"/>
                    <a:gd name="T4" fmla="*/ 0 w 2048"/>
                    <a:gd name="T5" fmla="*/ 44 h 1162"/>
                    <a:gd name="T6" fmla="*/ 0 w 2048"/>
                    <a:gd name="T7" fmla="*/ 1118 h 1162"/>
                    <a:gd name="T8" fmla="*/ 44 w 2048"/>
                    <a:gd name="T9" fmla="*/ 1162 h 1162"/>
                    <a:gd name="T10" fmla="*/ 2004 w 2048"/>
                    <a:gd name="T11" fmla="*/ 1162 h 1162"/>
                    <a:gd name="T12" fmla="*/ 2048 w 2048"/>
                    <a:gd name="T13" fmla="*/ 1118 h 1162"/>
                    <a:gd name="T14" fmla="*/ 2048 w 2048"/>
                    <a:gd name="T15" fmla="*/ 44 h 1162"/>
                    <a:gd name="T16" fmla="*/ 2004 w 2048"/>
                    <a:gd name="T17" fmla="*/ 0 h 1162"/>
                    <a:gd name="T18" fmla="*/ 88 w 2048"/>
                    <a:gd name="T19" fmla="*/ 88 h 1162"/>
                    <a:gd name="T20" fmla="*/ 312 w 2048"/>
                    <a:gd name="T21" fmla="*/ 88 h 1162"/>
                    <a:gd name="T22" fmla="*/ 88 w 2048"/>
                    <a:gd name="T23" fmla="*/ 311 h 1162"/>
                    <a:gd name="T24" fmla="*/ 88 w 2048"/>
                    <a:gd name="T25" fmla="*/ 88 h 1162"/>
                    <a:gd name="T26" fmla="*/ 88 w 2048"/>
                    <a:gd name="T27" fmla="*/ 1074 h 1162"/>
                    <a:gd name="T28" fmla="*/ 88 w 2048"/>
                    <a:gd name="T29" fmla="*/ 851 h 1162"/>
                    <a:gd name="T30" fmla="*/ 312 w 2048"/>
                    <a:gd name="T31" fmla="*/ 1074 h 1162"/>
                    <a:gd name="T32" fmla="*/ 88 w 2048"/>
                    <a:gd name="T33" fmla="*/ 1074 h 1162"/>
                    <a:gd name="T34" fmla="*/ 1960 w 2048"/>
                    <a:gd name="T35" fmla="*/ 1074 h 1162"/>
                    <a:gd name="T36" fmla="*/ 1736 w 2048"/>
                    <a:gd name="T37" fmla="*/ 1074 h 1162"/>
                    <a:gd name="T38" fmla="*/ 1960 w 2048"/>
                    <a:gd name="T39" fmla="*/ 851 h 1162"/>
                    <a:gd name="T40" fmla="*/ 1960 w 2048"/>
                    <a:gd name="T41" fmla="*/ 1074 h 1162"/>
                    <a:gd name="T42" fmla="*/ 1960 w 2048"/>
                    <a:gd name="T43" fmla="*/ 762 h 1162"/>
                    <a:gd name="T44" fmla="*/ 1648 w 2048"/>
                    <a:gd name="T45" fmla="*/ 1074 h 1162"/>
                    <a:gd name="T46" fmla="*/ 400 w 2048"/>
                    <a:gd name="T47" fmla="*/ 1074 h 1162"/>
                    <a:gd name="T48" fmla="*/ 88 w 2048"/>
                    <a:gd name="T49" fmla="*/ 762 h 1162"/>
                    <a:gd name="T50" fmla="*/ 88 w 2048"/>
                    <a:gd name="T51" fmla="*/ 400 h 1162"/>
                    <a:gd name="T52" fmla="*/ 400 w 2048"/>
                    <a:gd name="T53" fmla="*/ 88 h 1162"/>
                    <a:gd name="T54" fmla="*/ 1648 w 2048"/>
                    <a:gd name="T55" fmla="*/ 88 h 1162"/>
                    <a:gd name="T56" fmla="*/ 1960 w 2048"/>
                    <a:gd name="T57" fmla="*/ 400 h 1162"/>
                    <a:gd name="T58" fmla="*/ 1960 w 2048"/>
                    <a:gd name="T59" fmla="*/ 762 h 1162"/>
                    <a:gd name="T60" fmla="*/ 1960 w 2048"/>
                    <a:gd name="T61" fmla="*/ 311 h 1162"/>
                    <a:gd name="T62" fmla="*/ 1736 w 2048"/>
                    <a:gd name="T63" fmla="*/ 88 h 1162"/>
                    <a:gd name="T64" fmla="*/ 1960 w 2048"/>
                    <a:gd name="T65" fmla="*/ 88 h 1162"/>
                    <a:gd name="T66" fmla="*/ 1960 w 2048"/>
                    <a:gd name="T67" fmla="*/ 311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048" h="1162">
                      <a:moveTo>
                        <a:pt x="2004" y="0"/>
                      </a:move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20" y="0"/>
                        <a:pt x="0" y="19"/>
                        <a:pt x="0" y="44"/>
                      </a:cubicBezTo>
                      <a:cubicBezTo>
                        <a:pt x="0" y="1118"/>
                        <a:pt x="0" y="1118"/>
                        <a:pt x="0" y="1118"/>
                      </a:cubicBezTo>
                      <a:cubicBezTo>
                        <a:pt x="0" y="1143"/>
                        <a:pt x="20" y="1162"/>
                        <a:pt x="44" y="1162"/>
                      </a:cubicBezTo>
                      <a:cubicBezTo>
                        <a:pt x="2004" y="1162"/>
                        <a:pt x="2004" y="1162"/>
                        <a:pt x="2004" y="1162"/>
                      </a:cubicBezTo>
                      <a:cubicBezTo>
                        <a:pt x="2028" y="1162"/>
                        <a:pt x="2048" y="1143"/>
                        <a:pt x="2048" y="1118"/>
                      </a:cubicBezTo>
                      <a:cubicBezTo>
                        <a:pt x="2048" y="44"/>
                        <a:pt x="2048" y="44"/>
                        <a:pt x="2048" y="44"/>
                      </a:cubicBezTo>
                      <a:cubicBezTo>
                        <a:pt x="2048" y="19"/>
                        <a:pt x="2028" y="0"/>
                        <a:pt x="2004" y="0"/>
                      </a:cubicBezTo>
                      <a:close/>
                      <a:moveTo>
                        <a:pt x="88" y="88"/>
                      </a:moveTo>
                      <a:cubicBezTo>
                        <a:pt x="312" y="88"/>
                        <a:pt x="312" y="88"/>
                        <a:pt x="312" y="88"/>
                      </a:cubicBezTo>
                      <a:cubicBezTo>
                        <a:pt x="293" y="202"/>
                        <a:pt x="202" y="292"/>
                        <a:pt x="88" y="311"/>
                      </a:cubicBezTo>
                      <a:lnTo>
                        <a:pt x="88" y="88"/>
                      </a:lnTo>
                      <a:close/>
                      <a:moveTo>
                        <a:pt x="88" y="1074"/>
                      </a:moveTo>
                      <a:cubicBezTo>
                        <a:pt x="88" y="851"/>
                        <a:pt x="88" y="851"/>
                        <a:pt x="88" y="851"/>
                      </a:cubicBezTo>
                      <a:cubicBezTo>
                        <a:pt x="202" y="870"/>
                        <a:pt x="293" y="960"/>
                        <a:pt x="312" y="1074"/>
                      </a:cubicBezTo>
                      <a:lnTo>
                        <a:pt x="88" y="1074"/>
                      </a:lnTo>
                      <a:close/>
                      <a:moveTo>
                        <a:pt x="1960" y="1074"/>
                      </a:moveTo>
                      <a:cubicBezTo>
                        <a:pt x="1736" y="1074"/>
                        <a:pt x="1736" y="1074"/>
                        <a:pt x="1736" y="1074"/>
                      </a:cubicBezTo>
                      <a:cubicBezTo>
                        <a:pt x="1755" y="960"/>
                        <a:pt x="1846" y="870"/>
                        <a:pt x="1960" y="851"/>
                      </a:cubicBezTo>
                      <a:lnTo>
                        <a:pt x="1960" y="1074"/>
                      </a:lnTo>
                      <a:close/>
                      <a:moveTo>
                        <a:pt x="1960" y="762"/>
                      </a:moveTo>
                      <a:cubicBezTo>
                        <a:pt x="1797" y="782"/>
                        <a:pt x="1668" y="911"/>
                        <a:pt x="1648" y="1074"/>
                      </a:cubicBezTo>
                      <a:cubicBezTo>
                        <a:pt x="400" y="1074"/>
                        <a:pt x="400" y="1074"/>
                        <a:pt x="400" y="1074"/>
                      </a:cubicBezTo>
                      <a:cubicBezTo>
                        <a:pt x="380" y="911"/>
                        <a:pt x="251" y="782"/>
                        <a:pt x="88" y="762"/>
                      </a:cubicBezTo>
                      <a:cubicBezTo>
                        <a:pt x="88" y="400"/>
                        <a:pt x="88" y="400"/>
                        <a:pt x="88" y="400"/>
                      </a:cubicBezTo>
                      <a:cubicBezTo>
                        <a:pt x="251" y="380"/>
                        <a:pt x="380" y="251"/>
                        <a:pt x="400" y="88"/>
                      </a:cubicBezTo>
                      <a:cubicBezTo>
                        <a:pt x="1648" y="88"/>
                        <a:pt x="1648" y="88"/>
                        <a:pt x="1648" y="88"/>
                      </a:cubicBezTo>
                      <a:cubicBezTo>
                        <a:pt x="1668" y="251"/>
                        <a:pt x="1797" y="380"/>
                        <a:pt x="1960" y="400"/>
                      </a:cubicBezTo>
                      <a:cubicBezTo>
                        <a:pt x="1960" y="762"/>
                        <a:pt x="1960" y="762"/>
                        <a:pt x="1960" y="762"/>
                      </a:cubicBezTo>
                      <a:close/>
                      <a:moveTo>
                        <a:pt x="1960" y="311"/>
                      </a:moveTo>
                      <a:cubicBezTo>
                        <a:pt x="1846" y="292"/>
                        <a:pt x="1755" y="202"/>
                        <a:pt x="1736" y="88"/>
                      </a:cubicBezTo>
                      <a:cubicBezTo>
                        <a:pt x="1960" y="88"/>
                        <a:pt x="1960" y="88"/>
                        <a:pt x="1960" y="88"/>
                      </a:cubicBezTo>
                      <a:lnTo>
                        <a:pt x="1960" y="3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12"/>
                <p:cNvSpPr>
                  <a:spLocks noEditPoints="1"/>
                </p:cNvSpPr>
                <p:nvPr/>
              </p:nvSpPr>
              <p:spPr bwMode="auto">
                <a:xfrm>
                  <a:off x="3381245" y="3337126"/>
                  <a:ext cx="282594" cy="148859"/>
                </a:xfrm>
                <a:custGeom>
                  <a:avLst/>
                  <a:gdLst>
                    <a:gd name="T0" fmla="*/ 1169 w 1208"/>
                    <a:gd name="T1" fmla="*/ 127 h 634"/>
                    <a:gd name="T2" fmla="*/ 1081 w 1208"/>
                    <a:gd name="T3" fmla="*/ 39 h 634"/>
                    <a:gd name="T4" fmla="*/ 1041 w 1208"/>
                    <a:gd name="T5" fmla="*/ 0 h 634"/>
                    <a:gd name="T6" fmla="*/ 167 w 1208"/>
                    <a:gd name="T7" fmla="*/ 0 h 634"/>
                    <a:gd name="T8" fmla="*/ 127 w 1208"/>
                    <a:gd name="T9" fmla="*/ 39 h 634"/>
                    <a:gd name="T10" fmla="*/ 39 w 1208"/>
                    <a:gd name="T11" fmla="*/ 127 h 634"/>
                    <a:gd name="T12" fmla="*/ 0 w 1208"/>
                    <a:gd name="T13" fmla="*/ 167 h 634"/>
                    <a:gd name="T14" fmla="*/ 0 w 1208"/>
                    <a:gd name="T15" fmla="*/ 467 h 634"/>
                    <a:gd name="T16" fmla="*/ 39 w 1208"/>
                    <a:gd name="T17" fmla="*/ 507 h 634"/>
                    <a:gd name="T18" fmla="*/ 127 w 1208"/>
                    <a:gd name="T19" fmla="*/ 595 h 634"/>
                    <a:gd name="T20" fmla="*/ 167 w 1208"/>
                    <a:gd name="T21" fmla="*/ 634 h 634"/>
                    <a:gd name="T22" fmla="*/ 1041 w 1208"/>
                    <a:gd name="T23" fmla="*/ 634 h 634"/>
                    <a:gd name="T24" fmla="*/ 1081 w 1208"/>
                    <a:gd name="T25" fmla="*/ 595 h 634"/>
                    <a:gd name="T26" fmla="*/ 1169 w 1208"/>
                    <a:gd name="T27" fmla="*/ 507 h 634"/>
                    <a:gd name="T28" fmla="*/ 1208 w 1208"/>
                    <a:gd name="T29" fmla="*/ 467 h 634"/>
                    <a:gd name="T30" fmla="*/ 1208 w 1208"/>
                    <a:gd name="T31" fmla="*/ 167 h 634"/>
                    <a:gd name="T32" fmla="*/ 1169 w 1208"/>
                    <a:gd name="T33" fmla="*/ 127 h 634"/>
                    <a:gd name="T34" fmla="*/ 1129 w 1208"/>
                    <a:gd name="T35" fmla="*/ 432 h 634"/>
                    <a:gd name="T36" fmla="*/ 1006 w 1208"/>
                    <a:gd name="T37" fmla="*/ 555 h 634"/>
                    <a:gd name="T38" fmla="*/ 202 w 1208"/>
                    <a:gd name="T39" fmla="*/ 555 h 634"/>
                    <a:gd name="T40" fmla="*/ 79 w 1208"/>
                    <a:gd name="T41" fmla="*/ 432 h 634"/>
                    <a:gd name="T42" fmla="*/ 79 w 1208"/>
                    <a:gd name="T43" fmla="*/ 202 h 634"/>
                    <a:gd name="T44" fmla="*/ 202 w 1208"/>
                    <a:gd name="T45" fmla="*/ 79 h 634"/>
                    <a:gd name="T46" fmla="*/ 1006 w 1208"/>
                    <a:gd name="T47" fmla="*/ 79 h 634"/>
                    <a:gd name="T48" fmla="*/ 1129 w 1208"/>
                    <a:gd name="T49" fmla="*/ 202 h 634"/>
                    <a:gd name="T50" fmla="*/ 1129 w 1208"/>
                    <a:gd name="T51" fmla="*/ 432 h 6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08" h="634">
                      <a:moveTo>
                        <a:pt x="1169" y="127"/>
                      </a:moveTo>
                      <a:cubicBezTo>
                        <a:pt x="1120" y="127"/>
                        <a:pt x="1081" y="88"/>
                        <a:pt x="1081" y="39"/>
                      </a:cubicBezTo>
                      <a:cubicBezTo>
                        <a:pt x="1081" y="17"/>
                        <a:pt x="1063" y="0"/>
                        <a:pt x="1041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45" y="0"/>
                        <a:pt x="127" y="17"/>
                        <a:pt x="127" y="39"/>
                      </a:cubicBezTo>
                      <a:cubicBezTo>
                        <a:pt x="127" y="88"/>
                        <a:pt x="88" y="127"/>
                        <a:pt x="39" y="127"/>
                      </a:cubicBezTo>
                      <a:cubicBezTo>
                        <a:pt x="17" y="127"/>
                        <a:pt x="0" y="145"/>
                        <a:pt x="0" y="167"/>
                      </a:cubicBezTo>
                      <a:cubicBezTo>
                        <a:pt x="0" y="467"/>
                        <a:pt x="0" y="467"/>
                        <a:pt x="0" y="467"/>
                      </a:cubicBezTo>
                      <a:cubicBezTo>
                        <a:pt x="0" y="489"/>
                        <a:pt x="17" y="507"/>
                        <a:pt x="39" y="507"/>
                      </a:cubicBezTo>
                      <a:cubicBezTo>
                        <a:pt x="88" y="507"/>
                        <a:pt x="127" y="546"/>
                        <a:pt x="127" y="595"/>
                      </a:cubicBezTo>
                      <a:cubicBezTo>
                        <a:pt x="127" y="617"/>
                        <a:pt x="145" y="634"/>
                        <a:pt x="167" y="634"/>
                      </a:cubicBezTo>
                      <a:cubicBezTo>
                        <a:pt x="1041" y="634"/>
                        <a:pt x="1041" y="634"/>
                        <a:pt x="1041" y="634"/>
                      </a:cubicBezTo>
                      <a:cubicBezTo>
                        <a:pt x="1063" y="634"/>
                        <a:pt x="1081" y="617"/>
                        <a:pt x="1081" y="595"/>
                      </a:cubicBezTo>
                      <a:cubicBezTo>
                        <a:pt x="1081" y="546"/>
                        <a:pt x="1120" y="507"/>
                        <a:pt x="1169" y="507"/>
                      </a:cubicBezTo>
                      <a:cubicBezTo>
                        <a:pt x="1191" y="507"/>
                        <a:pt x="1208" y="489"/>
                        <a:pt x="1208" y="467"/>
                      </a:cubicBezTo>
                      <a:cubicBezTo>
                        <a:pt x="1208" y="167"/>
                        <a:pt x="1208" y="167"/>
                        <a:pt x="1208" y="167"/>
                      </a:cubicBezTo>
                      <a:cubicBezTo>
                        <a:pt x="1208" y="145"/>
                        <a:pt x="1191" y="127"/>
                        <a:pt x="1169" y="127"/>
                      </a:cubicBezTo>
                      <a:close/>
                      <a:moveTo>
                        <a:pt x="1129" y="432"/>
                      </a:moveTo>
                      <a:cubicBezTo>
                        <a:pt x="1069" y="447"/>
                        <a:pt x="1021" y="495"/>
                        <a:pt x="1006" y="555"/>
                      </a:cubicBezTo>
                      <a:cubicBezTo>
                        <a:pt x="202" y="555"/>
                        <a:pt x="202" y="555"/>
                        <a:pt x="202" y="555"/>
                      </a:cubicBezTo>
                      <a:cubicBezTo>
                        <a:pt x="187" y="495"/>
                        <a:pt x="139" y="447"/>
                        <a:pt x="79" y="432"/>
                      </a:cubicBezTo>
                      <a:cubicBezTo>
                        <a:pt x="79" y="202"/>
                        <a:pt x="79" y="202"/>
                        <a:pt x="79" y="202"/>
                      </a:cubicBezTo>
                      <a:cubicBezTo>
                        <a:pt x="139" y="187"/>
                        <a:pt x="187" y="139"/>
                        <a:pt x="202" y="79"/>
                      </a:cubicBezTo>
                      <a:cubicBezTo>
                        <a:pt x="1006" y="79"/>
                        <a:pt x="1006" y="79"/>
                        <a:pt x="1006" y="79"/>
                      </a:cubicBezTo>
                      <a:cubicBezTo>
                        <a:pt x="1021" y="139"/>
                        <a:pt x="1069" y="187"/>
                        <a:pt x="1129" y="202"/>
                      </a:cubicBezTo>
                      <a:cubicBezTo>
                        <a:pt x="1129" y="432"/>
                        <a:pt x="1129" y="432"/>
                        <a:pt x="1129" y="4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13"/>
                <p:cNvSpPr>
                  <a:spLocks/>
                </p:cNvSpPr>
                <p:nvPr/>
              </p:nvSpPr>
              <p:spPr bwMode="auto">
                <a:xfrm>
                  <a:off x="3464829" y="3368967"/>
                  <a:ext cx="32638" cy="85176"/>
                </a:xfrm>
                <a:custGeom>
                  <a:avLst/>
                  <a:gdLst>
                    <a:gd name="T0" fmla="*/ 99 w 139"/>
                    <a:gd name="T1" fmla="*/ 0 h 364"/>
                    <a:gd name="T2" fmla="*/ 39 w 139"/>
                    <a:gd name="T3" fmla="*/ 0 h 364"/>
                    <a:gd name="T4" fmla="*/ 0 w 139"/>
                    <a:gd name="T5" fmla="*/ 40 h 364"/>
                    <a:gd name="T6" fmla="*/ 39 w 139"/>
                    <a:gd name="T7" fmla="*/ 79 h 364"/>
                    <a:gd name="T8" fmla="*/ 59 w 139"/>
                    <a:gd name="T9" fmla="*/ 79 h 364"/>
                    <a:gd name="T10" fmla="*/ 59 w 139"/>
                    <a:gd name="T11" fmla="*/ 324 h 364"/>
                    <a:gd name="T12" fmla="*/ 99 w 139"/>
                    <a:gd name="T13" fmla="*/ 364 h 364"/>
                    <a:gd name="T14" fmla="*/ 139 w 139"/>
                    <a:gd name="T15" fmla="*/ 324 h 364"/>
                    <a:gd name="T16" fmla="*/ 139 w 139"/>
                    <a:gd name="T17" fmla="*/ 40 h 364"/>
                    <a:gd name="T18" fmla="*/ 99 w 139"/>
                    <a:gd name="T19" fmla="*/ 0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" h="364">
                      <a:moveTo>
                        <a:pt x="9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79"/>
                        <a:pt x="3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324"/>
                        <a:pt x="59" y="324"/>
                        <a:pt x="59" y="324"/>
                      </a:cubicBezTo>
                      <a:cubicBezTo>
                        <a:pt x="59" y="346"/>
                        <a:pt x="77" y="364"/>
                        <a:pt x="99" y="364"/>
                      </a:cubicBezTo>
                      <a:cubicBezTo>
                        <a:pt x="121" y="364"/>
                        <a:pt x="139" y="346"/>
                        <a:pt x="139" y="324"/>
                      </a:cubicBezTo>
                      <a:cubicBezTo>
                        <a:pt x="139" y="40"/>
                        <a:pt x="139" y="40"/>
                        <a:pt x="139" y="40"/>
                      </a:cubicBezTo>
                      <a:cubicBezTo>
                        <a:pt x="139" y="18"/>
                        <a:pt x="121" y="0"/>
                        <a:pt x="9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14"/>
                <p:cNvSpPr>
                  <a:spLocks noEditPoints="1"/>
                </p:cNvSpPr>
                <p:nvPr/>
              </p:nvSpPr>
              <p:spPr bwMode="auto">
                <a:xfrm>
                  <a:off x="3518959" y="3368967"/>
                  <a:ext cx="61295" cy="85176"/>
                </a:xfrm>
                <a:custGeom>
                  <a:avLst/>
                  <a:gdLst>
                    <a:gd name="T0" fmla="*/ 222 w 262"/>
                    <a:gd name="T1" fmla="*/ 0 h 364"/>
                    <a:gd name="T2" fmla="*/ 40 w 262"/>
                    <a:gd name="T3" fmla="*/ 0 h 364"/>
                    <a:gd name="T4" fmla="*/ 0 w 262"/>
                    <a:gd name="T5" fmla="*/ 40 h 364"/>
                    <a:gd name="T6" fmla="*/ 0 w 262"/>
                    <a:gd name="T7" fmla="*/ 324 h 364"/>
                    <a:gd name="T8" fmla="*/ 40 w 262"/>
                    <a:gd name="T9" fmla="*/ 364 h 364"/>
                    <a:gd name="T10" fmla="*/ 222 w 262"/>
                    <a:gd name="T11" fmla="*/ 364 h 364"/>
                    <a:gd name="T12" fmla="*/ 262 w 262"/>
                    <a:gd name="T13" fmla="*/ 324 h 364"/>
                    <a:gd name="T14" fmla="*/ 262 w 262"/>
                    <a:gd name="T15" fmla="*/ 40 h 364"/>
                    <a:gd name="T16" fmla="*/ 222 w 262"/>
                    <a:gd name="T17" fmla="*/ 0 h 364"/>
                    <a:gd name="T18" fmla="*/ 183 w 262"/>
                    <a:gd name="T19" fmla="*/ 285 h 364"/>
                    <a:gd name="T20" fmla="*/ 80 w 262"/>
                    <a:gd name="T21" fmla="*/ 285 h 364"/>
                    <a:gd name="T22" fmla="*/ 80 w 262"/>
                    <a:gd name="T23" fmla="*/ 79 h 364"/>
                    <a:gd name="T24" fmla="*/ 183 w 262"/>
                    <a:gd name="T25" fmla="*/ 79 h 364"/>
                    <a:gd name="T26" fmla="*/ 183 w 262"/>
                    <a:gd name="T27" fmla="*/ 285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2" h="364">
                      <a:moveTo>
                        <a:pt x="222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324"/>
                        <a:pt x="0" y="324"/>
                        <a:pt x="0" y="324"/>
                      </a:cubicBezTo>
                      <a:cubicBezTo>
                        <a:pt x="0" y="346"/>
                        <a:pt x="18" y="364"/>
                        <a:pt x="40" y="364"/>
                      </a:cubicBezTo>
                      <a:cubicBezTo>
                        <a:pt x="222" y="364"/>
                        <a:pt x="222" y="364"/>
                        <a:pt x="222" y="364"/>
                      </a:cubicBezTo>
                      <a:cubicBezTo>
                        <a:pt x="244" y="364"/>
                        <a:pt x="262" y="346"/>
                        <a:pt x="262" y="324"/>
                      </a:cubicBezTo>
                      <a:cubicBezTo>
                        <a:pt x="262" y="40"/>
                        <a:pt x="262" y="40"/>
                        <a:pt x="262" y="40"/>
                      </a:cubicBezTo>
                      <a:cubicBezTo>
                        <a:pt x="262" y="18"/>
                        <a:pt x="244" y="0"/>
                        <a:pt x="222" y="0"/>
                      </a:cubicBezTo>
                      <a:close/>
                      <a:moveTo>
                        <a:pt x="183" y="285"/>
                      </a:moveTo>
                      <a:cubicBezTo>
                        <a:pt x="80" y="285"/>
                        <a:pt x="80" y="285"/>
                        <a:pt x="80" y="285"/>
                      </a:cubicBezTo>
                      <a:cubicBezTo>
                        <a:pt x="80" y="79"/>
                        <a:pt x="80" y="79"/>
                        <a:pt x="80" y="79"/>
                      </a:cubicBezTo>
                      <a:cubicBezTo>
                        <a:pt x="183" y="79"/>
                        <a:pt x="183" y="79"/>
                        <a:pt x="183" y="79"/>
                      </a:cubicBezTo>
                      <a:lnTo>
                        <a:pt x="183" y="28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3" name="Group 12"/>
            <p:cNvGrpSpPr/>
            <p:nvPr/>
          </p:nvGrpSpPr>
          <p:grpSpPr>
            <a:xfrm>
              <a:off x="1710235" y="2050794"/>
              <a:ext cx="867237" cy="658384"/>
              <a:chOff x="2081212" y="1108153"/>
              <a:chExt cx="973023" cy="73869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67%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081212" y="1600626"/>
                <a:ext cx="9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FINANCING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844712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1196195" y="3920431"/>
              <a:ext cx="2183970" cy="702966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DBDBDB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844712" y="3920431"/>
              <a:ext cx="702967" cy="702966"/>
              <a:chOff x="1093763" y="3171060"/>
              <a:chExt cx="788715" cy="788715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1093763" y="3171060"/>
                <a:ext cx="788715" cy="788715"/>
              </a:xfrm>
              <a:prstGeom prst="ellipse">
                <a:avLst/>
              </a:prstGeom>
              <a:solidFill>
                <a:srgbClr val="CFCFCF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Freeform 34"/>
              <p:cNvSpPr>
                <a:spLocks noEditPoints="1"/>
              </p:cNvSpPr>
              <p:nvPr/>
            </p:nvSpPr>
            <p:spPr bwMode="auto">
              <a:xfrm>
                <a:off x="1305929" y="3382536"/>
                <a:ext cx="364382" cy="365762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710235" y="3920431"/>
              <a:ext cx="1074012" cy="685153"/>
              <a:chOff x="2081212" y="1108153"/>
              <a:chExt cx="1205021" cy="768728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2081212" y="1108153"/>
                <a:ext cx="762580" cy="5525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rgbClr val="30353F"/>
                    </a:solidFill>
                  </a:rPr>
                  <a:t>31%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81212" y="1600626"/>
                <a:ext cx="1205021" cy="2762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rgbClr val="30353F"/>
                    </a:solidFill>
                  </a:rPr>
                  <a:t>TEAMWORK</a:t>
                </a:r>
              </a:p>
            </p:txBody>
          </p:sp>
        </p:grpSp>
        <p:sp>
          <p:nvSpPr>
            <p:cNvPr id="78" name="TextBox 77"/>
            <p:cNvSpPr txBox="1"/>
            <p:nvPr/>
          </p:nvSpPr>
          <p:spPr>
            <a:xfrm>
              <a:off x="3752994" y="4737086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104476" y="3937693"/>
              <a:ext cx="2031968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4000">
                  <a:srgbClr val="85E0E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3752994" y="3937693"/>
              <a:ext cx="702967" cy="702967"/>
              <a:chOff x="4356800" y="3209795"/>
              <a:chExt cx="788715" cy="78871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4356800" y="3209795"/>
                <a:ext cx="788715" cy="78871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4597964" y="3450958"/>
                <a:ext cx="306387" cy="306388"/>
                <a:chOff x="8208963" y="3762375"/>
                <a:chExt cx="306387" cy="306388"/>
              </a:xfrm>
            </p:grpSpPr>
            <p:sp>
              <p:nvSpPr>
                <p:cNvPr id="45" name="Freeform 27"/>
                <p:cNvSpPr>
                  <a:spLocks/>
                </p:cNvSpPr>
                <p:nvPr/>
              </p:nvSpPr>
              <p:spPr bwMode="auto">
                <a:xfrm>
                  <a:off x="8424863" y="3943350"/>
                  <a:ext cx="53975" cy="53975"/>
                </a:xfrm>
                <a:custGeom>
                  <a:avLst/>
                  <a:gdLst>
                    <a:gd name="T0" fmla="*/ 300 w 360"/>
                    <a:gd name="T1" fmla="*/ 240 h 360"/>
                    <a:gd name="T2" fmla="*/ 120 w 360"/>
                    <a:gd name="T3" fmla="*/ 240 h 360"/>
                    <a:gd name="T4" fmla="*/ 120 w 360"/>
                    <a:gd name="T5" fmla="*/ 60 h 360"/>
                    <a:gd name="T6" fmla="*/ 60 w 360"/>
                    <a:gd name="T7" fmla="*/ 0 h 360"/>
                    <a:gd name="T8" fmla="*/ 0 w 360"/>
                    <a:gd name="T9" fmla="*/ 60 h 360"/>
                    <a:gd name="T10" fmla="*/ 0 w 360"/>
                    <a:gd name="T11" fmla="*/ 300 h 360"/>
                    <a:gd name="T12" fmla="*/ 60 w 360"/>
                    <a:gd name="T13" fmla="*/ 360 h 360"/>
                    <a:gd name="T14" fmla="*/ 300 w 360"/>
                    <a:gd name="T15" fmla="*/ 360 h 360"/>
                    <a:gd name="T16" fmla="*/ 360 w 360"/>
                    <a:gd name="T17" fmla="*/ 300 h 360"/>
                    <a:gd name="T18" fmla="*/ 300 w 360"/>
                    <a:gd name="T19" fmla="*/ 24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0">
                      <a:moveTo>
                        <a:pt x="300" y="240"/>
                      </a:moveTo>
                      <a:cubicBezTo>
                        <a:pt x="120" y="240"/>
                        <a:pt x="120" y="240"/>
                        <a:pt x="120" y="240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0"/>
                        <a:pt x="0" y="300"/>
                        <a:pt x="0" y="300"/>
                      </a:cubicBezTo>
                      <a:cubicBezTo>
                        <a:pt x="0" y="333"/>
                        <a:pt x="27" y="360"/>
                        <a:pt x="60" y="360"/>
                      </a:cubicBezTo>
                      <a:cubicBezTo>
                        <a:pt x="300" y="360"/>
                        <a:pt x="300" y="360"/>
                        <a:pt x="300" y="360"/>
                      </a:cubicBezTo>
                      <a:cubicBezTo>
                        <a:pt x="333" y="360"/>
                        <a:pt x="360" y="333"/>
                        <a:pt x="360" y="300"/>
                      </a:cubicBezTo>
                      <a:cubicBezTo>
                        <a:pt x="360" y="267"/>
                        <a:pt x="333" y="240"/>
                        <a:pt x="300" y="24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6" name="Freeform 28"/>
                <p:cNvSpPr>
                  <a:spLocks/>
                </p:cNvSpPr>
                <p:nvPr/>
              </p:nvSpPr>
              <p:spPr bwMode="auto">
                <a:xfrm>
                  <a:off x="8245475" y="3925888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7" name="Freeform 29"/>
                <p:cNvSpPr>
                  <a:spLocks/>
                </p:cNvSpPr>
                <p:nvPr/>
              </p:nvSpPr>
              <p:spPr bwMode="auto">
                <a:xfrm>
                  <a:off x="8245475" y="3979863"/>
                  <a:ext cx="53975" cy="17463"/>
                </a:xfrm>
                <a:custGeom>
                  <a:avLst/>
                  <a:gdLst>
                    <a:gd name="T0" fmla="*/ 300 w 360"/>
                    <a:gd name="T1" fmla="*/ 0 h 120"/>
                    <a:gd name="T2" fmla="*/ 60 w 360"/>
                    <a:gd name="T3" fmla="*/ 0 h 120"/>
                    <a:gd name="T4" fmla="*/ 0 w 360"/>
                    <a:gd name="T5" fmla="*/ 60 h 120"/>
                    <a:gd name="T6" fmla="*/ 60 w 360"/>
                    <a:gd name="T7" fmla="*/ 120 h 120"/>
                    <a:gd name="T8" fmla="*/ 300 w 360"/>
                    <a:gd name="T9" fmla="*/ 120 h 120"/>
                    <a:gd name="T10" fmla="*/ 360 w 360"/>
                    <a:gd name="T11" fmla="*/ 60 h 120"/>
                    <a:gd name="T12" fmla="*/ 300 w 360"/>
                    <a:gd name="T13" fmla="*/ 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0" h="120">
                      <a:moveTo>
                        <a:pt x="300" y="0"/>
                      </a:moveTo>
                      <a:cubicBezTo>
                        <a:pt x="60" y="0"/>
                        <a:pt x="60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93"/>
                        <a:pt x="27" y="120"/>
                        <a:pt x="60" y="120"/>
                      </a:cubicBezTo>
                      <a:cubicBezTo>
                        <a:pt x="300" y="120"/>
                        <a:pt x="300" y="120"/>
                        <a:pt x="300" y="120"/>
                      </a:cubicBezTo>
                      <a:cubicBezTo>
                        <a:pt x="333" y="120"/>
                        <a:pt x="360" y="93"/>
                        <a:pt x="360" y="60"/>
                      </a:cubicBezTo>
                      <a:cubicBezTo>
                        <a:pt x="360" y="27"/>
                        <a:pt x="333" y="0"/>
                        <a:pt x="3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49" name="Freeform 30"/>
                <p:cNvSpPr>
                  <a:spLocks noEditPoints="1"/>
                </p:cNvSpPr>
                <p:nvPr/>
              </p:nvSpPr>
              <p:spPr bwMode="auto">
                <a:xfrm>
                  <a:off x="8208963" y="3762375"/>
                  <a:ext cx="306387" cy="306388"/>
                </a:xfrm>
                <a:custGeom>
                  <a:avLst/>
                  <a:gdLst>
                    <a:gd name="T0" fmla="*/ 1808 w 2048"/>
                    <a:gd name="T1" fmla="*/ 240 h 2048"/>
                    <a:gd name="T2" fmla="*/ 1628 w 2048"/>
                    <a:gd name="T3" fmla="*/ 0 h 2048"/>
                    <a:gd name="T4" fmla="*/ 1448 w 2048"/>
                    <a:gd name="T5" fmla="*/ 240 h 2048"/>
                    <a:gd name="T6" fmla="*/ 1208 w 2048"/>
                    <a:gd name="T7" fmla="*/ 180 h 2048"/>
                    <a:gd name="T8" fmla="*/ 848 w 2048"/>
                    <a:gd name="T9" fmla="*/ 180 h 2048"/>
                    <a:gd name="T10" fmla="*/ 600 w 2048"/>
                    <a:gd name="T11" fmla="*/ 240 h 2048"/>
                    <a:gd name="T12" fmla="*/ 420 w 2048"/>
                    <a:gd name="T13" fmla="*/ 0 h 2048"/>
                    <a:gd name="T14" fmla="*/ 240 w 2048"/>
                    <a:gd name="T15" fmla="*/ 240 h 2048"/>
                    <a:gd name="T16" fmla="*/ 0 w 2048"/>
                    <a:gd name="T17" fmla="*/ 420 h 2048"/>
                    <a:gd name="T18" fmla="*/ 180 w 2048"/>
                    <a:gd name="T19" fmla="*/ 1928 h 2048"/>
                    <a:gd name="T20" fmla="*/ 1508 w 2048"/>
                    <a:gd name="T21" fmla="*/ 2048 h 2048"/>
                    <a:gd name="T22" fmla="*/ 2048 w 2048"/>
                    <a:gd name="T23" fmla="*/ 420 h 2048"/>
                    <a:gd name="T24" fmla="*/ 1568 w 2048"/>
                    <a:gd name="T25" fmla="*/ 180 h 2048"/>
                    <a:gd name="T26" fmla="*/ 1688 w 2048"/>
                    <a:gd name="T27" fmla="*/ 180 h 2048"/>
                    <a:gd name="T28" fmla="*/ 1628 w 2048"/>
                    <a:gd name="T29" fmla="*/ 480 h 2048"/>
                    <a:gd name="T30" fmla="*/ 1568 w 2048"/>
                    <a:gd name="T31" fmla="*/ 180 h 2048"/>
                    <a:gd name="T32" fmla="*/ 968 w 2048"/>
                    <a:gd name="T33" fmla="*/ 300 h 2048"/>
                    <a:gd name="T34" fmla="*/ 968 w 2048"/>
                    <a:gd name="T35" fmla="*/ 180 h 2048"/>
                    <a:gd name="T36" fmla="*/ 1088 w 2048"/>
                    <a:gd name="T37" fmla="*/ 180 h 2048"/>
                    <a:gd name="T38" fmla="*/ 1028 w 2048"/>
                    <a:gd name="T39" fmla="*/ 480 h 2048"/>
                    <a:gd name="T40" fmla="*/ 968 w 2048"/>
                    <a:gd name="T41" fmla="*/ 300 h 2048"/>
                    <a:gd name="T42" fmla="*/ 420 w 2048"/>
                    <a:gd name="T43" fmla="*/ 120 h 2048"/>
                    <a:gd name="T44" fmla="*/ 480 w 2048"/>
                    <a:gd name="T45" fmla="*/ 420 h 2048"/>
                    <a:gd name="T46" fmla="*/ 360 w 2048"/>
                    <a:gd name="T47" fmla="*/ 420 h 2048"/>
                    <a:gd name="T48" fmla="*/ 1508 w 2048"/>
                    <a:gd name="T49" fmla="*/ 1928 h 2048"/>
                    <a:gd name="T50" fmla="*/ 1508 w 2048"/>
                    <a:gd name="T51" fmla="*/ 1088 h 2048"/>
                    <a:gd name="T52" fmla="*/ 1508 w 2048"/>
                    <a:gd name="T53" fmla="*/ 1928 h 2048"/>
                    <a:gd name="T54" fmla="*/ 1508 w 2048"/>
                    <a:gd name="T55" fmla="*/ 968 h 2048"/>
                    <a:gd name="T56" fmla="*/ 1148 w 2048"/>
                    <a:gd name="T57" fmla="*/ 1088 h 2048"/>
                    <a:gd name="T58" fmla="*/ 848 w 2048"/>
                    <a:gd name="T59" fmla="*/ 1148 h 2048"/>
                    <a:gd name="T60" fmla="*/ 1059 w 2048"/>
                    <a:gd name="T61" fmla="*/ 1208 h 2048"/>
                    <a:gd name="T62" fmla="*/ 908 w 2048"/>
                    <a:gd name="T63" fmla="*/ 1448 h 2048"/>
                    <a:gd name="T64" fmla="*/ 908 w 2048"/>
                    <a:gd name="T65" fmla="*/ 1568 h 2048"/>
                    <a:gd name="T66" fmla="*/ 1059 w 2048"/>
                    <a:gd name="T67" fmla="*/ 1808 h 2048"/>
                    <a:gd name="T68" fmla="*/ 120 w 2048"/>
                    <a:gd name="T69" fmla="*/ 1748 h 2048"/>
                    <a:gd name="T70" fmla="*/ 1928 w 2048"/>
                    <a:gd name="T71" fmla="*/ 848 h 2048"/>
                    <a:gd name="T72" fmla="*/ 1928 w 2048"/>
                    <a:gd name="T73" fmla="*/ 728 h 2048"/>
                    <a:gd name="T74" fmla="*/ 120 w 2048"/>
                    <a:gd name="T75" fmla="*/ 420 h 2048"/>
                    <a:gd name="T76" fmla="*/ 240 w 2048"/>
                    <a:gd name="T77" fmla="*/ 360 h 2048"/>
                    <a:gd name="T78" fmla="*/ 420 w 2048"/>
                    <a:gd name="T79" fmla="*/ 600 h 2048"/>
                    <a:gd name="T80" fmla="*/ 600 w 2048"/>
                    <a:gd name="T81" fmla="*/ 360 h 2048"/>
                    <a:gd name="T82" fmla="*/ 848 w 2048"/>
                    <a:gd name="T83" fmla="*/ 420 h 2048"/>
                    <a:gd name="T84" fmla="*/ 1208 w 2048"/>
                    <a:gd name="T85" fmla="*/ 420 h 2048"/>
                    <a:gd name="T86" fmla="*/ 1448 w 2048"/>
                    <a:gd name="T87" fmla="*/ 360 h 2048"/>
                    <a:gd name="T88" fmla="*/ 1628 w 2048"/>
                    <a:gd name="T89" fmla="*/ 600 h 2048"/>
                    <a:gd name="T90" fmla="*/ 1808 w 2048"/>
                    <a:gd name="T91" fmla="*/ 360 h 2048"/>
                    <a:gd name="T92" fmla="*/ 1928 w 2048"/>
                    <a:gd name="T93" fmla="*/ 420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2048" h="2048">
                      <a:moveTo>
                        <a:pt x="1868" y="240"/>
                      </a:moveTo>
                      <a:cubicBezTo>
                        <a:pt x="1808" y="240"/>
                        <a:pt x="1808" y="240"/>
                        <a:pt x="1808" y="240"/>
                      </a:cubicBezTo>
                      <a:cubicBezTo>
                        <a:pt x="1808" y="180"/>
                        <a:pt x="1808" y="180"/>
                        <a:pt x="1808" y="180"/>
                      </a:cubicBezTo>
                      <a:cubicBezTo>
                        <a:pt x="1808" y="81"/>
                        <a:pt x="1727" y="0"/>
                        <a:pt x="1628" y="0"/>
                      </a:cubicBezTo>
                      <a:cubicBezTo>
                        <a:pt x="1529" y="0"/>
                        <a:pt x="1448" y="81"/>
                        <a:pt x="1448" y="180"/>
                      </a:cubicBezTo>
                      <a:cubicBezTo>
                        <a:pt x="1448" y="240"/>
                        <a:pt x="1448" y="240"/>
                        <a:pt x="1448" y="240"/>
                      </a:cubicBezTo>
                      <a:cubicBezTo>
                        <a:pt x="1208" y="240"/>
                        <a:pt x="1208" y="240"/>
                        <a:pt x="1208" y="240"/>
                      </a:cubicBezTo>
                      <a:cubicBezTo>
                        <a:pt x="1208" y="180"/>
                        <a:pt x="1208" y="180"/>
                        <a:pt x="1208" y="180"/>
                      </a:cubicBezTo>
                      <a:cubicBezTo>
                        <a:pt x="1208" y="81"/>
                        <a:pt x="1127" y="0"/>
                        <a:pt x="1028" y="0"/>
                      </a:cubicBezTo>
                      <a:cubicBezTo>
                        <a:pt x="929" y="0"/>
                        <a:pt x="848" y="81"/>
                        <a:pt x="848" y="180"/>
                      </a:cubicBezTo>
                      <a:cubicBezTo>
                        <a:pt x="848" y="240"/>
                        <a:pt x="848" y="240"/>
                        <a:pt x="848" y="240"/>
                      </a:cubicBezTo>
                      <a:cubicBezTo>
                        <a:pt x="600" y="240"/>
                        <a:pt x="600" y="240"/>
                        <a:pt x="600" y="240"/>
                      </a:cubicBezTo>
                      <a:cubicBezTo>
                        <a:pt x="600" y="180"/>
                        <a:pt x="600" y="180"/>
                        <a:pt x="600" y="180"/>
                      </a:cubicBezTo>
                      <a:cubicBezTo>
                        <a:pt x="600" y="81"/>
                        <a:pt x="519" y="0"/>
                        <a:pt x="420" y="0"/>
                      </a:cubicBezTo>
                      <a:cubicBezTo>
                        <a:pt x="321" y="0"/>
                        <a:pt x="240" y="81"/>
                        <a:pt x="240" y="180"/>
                      </a:cubicBezTo>
                      <a:cubicBezTo>
                        <a:pt x="240" y="240"/>
                        <a:pt x="240" y="240"/>
                        <a:pt x="240" y="240"/>
                      </a:cubicBezTo>
                      <a:cubicBezTo>
                        <a:pt x="180" y="240"/>
                        <a:pt x="180" y="240"/>
                        <a:pt x="180" y="240"/>
                      </a:cubicBezTo>
                      <a:cubicBezTo>
                        <a:pt x="81" y="240"/>
                        <a:pt x="0" y="321"/>
                        <a:pt x="0" y="420"/>
                      </a:cubicBezTo>
                      <a:cubicBezTo>
                        <a:pt x="0" y="1748"/>
                        <a:pt x="0" y="1748"/>
                        <a:pt x="0" y="1748"/>
                      </a:cubicBezTo>
                      <a:cubicBezTo>
                        <a:pt x="0" y="1847"/>
                        <a:pt x="81" y="1928"/>
                        <a:pt x="180" y="1928"/>
                      </a:cubicBezTo>
                      <a:cubicBezTo>
                        <a:pt x="1169" y="1928"/>
                        <a:pt x="1169" y="1928"/>
                        <a:pt x="1169" y="1928"/>
                      </a:cubicBezTo>
                      <a:cubicBezTo>
                        <a:pt x="1262" y="2003"/>
                        <a:pt x="1380" y="2048"/>
                        <a:pt x="1508" y="2048"/>
                      </a:cubicBezTo>
                      <a:cubicBezTo>
                        <a:pt x="1806" y="2048"/>
                        <a:pt x="2048" y="1806"/>
                        <a:pt x="2048" y="1508"/>
                      </a:cubicBezTo>
                      <a:cubicBezTo>
                        <a:pt x="2048" y="420"/>
                        <a:pt x="2048" y="420"/>
                        <a:pt x="2048" y="420"/>
                      </a:cubicBezTo>
                      <a:cubicBezTo>
                        <a:pt x="2048" y="321"/>
                        <a:pt x="1967" y="240"/>
                        <a:pt x="1868" y="240"/>
                      </a:cubicBezTo>
                      <a:close/>
                      <a:moveTo>
                        <a:pt x="1568" y="180"/>
                      </a:moveTo>
                      <a:cubicBezTo>
                        <a:pt x="1568" y="147"/>
                        <a:pt x="1595" y="120"/>
                        <a:pt x="1628" y="120"/>
                      </a:cubicBezTo>
                      <a:cubicBezTo>
                        <a:pt x="1661" y="120"/>
                        <a:pt x="1688" y="147"/>
                        <a:pt x="1688" y="180"/>
                      </a:cubicBezTo>
                      <a:cubicBezTo>
                        <a:pt x="1688" y="420"/>
                        <a:pt x="1688" y="420"/>
                        <a:pt x="1688" y="420"/>
                      </a:cubicBezTo>
                      <a:cubicBezTo>
                        <a:pt x="1688" y="453"/>
                        <a:pt x="1661" y="480"/>
                        <a:pt x="1628" y="480"/>
                      </a:cubicBezTo>
                      <a:cubicBezTo>
                        <a:pt x="1595" y="480"/>
                        <a:pt x="1568" y="453"/>
                        <a:pt x="1568" y="420"/>
                      </a:cubicBezTo>
                      <a:lnTo>
                        <a:pt x="1568" y="180"/>
                      </a:lnTo>
                      <a:close/>
                      <a:moveTo>
                        <a:pt x="968" y="300"/>
                      </a:move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300"/>
                        <a:pt x="968" y="300"/>
                        <a:pt x="968" y="300"/>
                      </a:cubicBezTo>
                      <a:cubicBezTo>
                        <a:pt x="968" y="180"/>
                        <a:pt x="968" y="180"/>
                        <a:pt x="968" y="180"/>
                      </a:cubicBezTo>
                      <a:cubicBezTo>
                        <a:pt x="968" y="147"/>
                        <a:pt x="995" y="120"/>
                        <a:pt x="1028" y="120"/>
                      </a:cubicBezTo>
                      <a:cubicBezTo>
                        <a:pt x="1061" y="120"/>
                        <a:pt x="1088" y="147"/>
                        <a:pt x="1088" y="180"/>
                      </a:cubicBezTo>
                      <a:cubicBezTo>
                        <a:pt x="1088" y="420"/>
                        <a:pt x="1088" y="420"/>
                        <a:pt x="1088" y="420"/>
                      </a:cubicBezTo>
                      <a:cubicBezTo>
                        <a:pt x="1088" y="453"/>
                        <a:pt x="1061" y="480"/>
                        <a:pt x="1028" y="480"/>
                      </a:cubicBezTo>
                      <a:cubicBezTo>
                        <a:pt x="995" y="480"/>
                        <a:pt x="968" y="453"/>
                        <a:pt x="968" y="420"/>
                      </a:cubicBezTo>
                      <a:lnTo>
                        <a:pt x="968" y="300"/>
                      </a:lnTo>
                      <a:close/>
                      <a:moveTo>
                        <a:pt x="360" y="180"/>
                      </a:moveTo>
                      <a:cubicBezTo>
                        <a:pt x="360" y="147"/>
                        <a:pt x="387" y="120"/>
                        <a:pt x="420" y="120"/>
                      </a:cubicBezTo>
                      <a:cubicBezTo>
                        <a:pt x="453" y="120"/>
                        <a:pt x="480" y="147"/>
                        <a:pt x="480" y="180"/>
                      </a:cubicBezTo>
                      <a:cubicBezTo>
                        <a:pt x="480" y="420"/>
                        <a:pt x="480" y="420"/>
                        <a:pt x="480" y="420"/>
                      </a:cubicBezTo>
                      <a:cubicBezTo>
                        <a:pt x="480" y="453"/>
                        <a:pt x="453" y="480"/>
                        <a:pt x="420" y="480"/>
                      </a:cubicBezTo>
                      <a:cubicBezTo>
                        <a:pt x="387" y="480"/>
                        <a:pt x="360" y="453"/>
                        <a:pt x="360" y="420"/>
                      </a:cubicBezTo>
                      <a:lnTo>
                        <a:pt x="360" y="180"/>
                      </a:lnTo>
                      <a:close/>
                      <a:moveTo>
                        <a:pt x="1508" y="1928"/>
                      </a:moveTo>
                      <a:cubicBezTo>
                        <a:pt x="1276" y="1928"/>
                        <a:pt x="1088" y="1740"/>
                        <a:pt x="1088" y="1508"/>
                      </a:cubicBezTo>
                      <a:cubicBezTo>
                        <a:pt x="1088" y="1276"/>
                        <a:pt x="1276" y="1088"/>
                        <a:pt x="1508" y="1088"/>
                      </a:cubicBezTo>
                      <a:cubicBezTo>
                        <a:pt x="1740" y="1088"/>
                        <a:pt x="1928" y="1276"/>
                        <a:pt x="1928" y="1508"/>
                      </a:cubicBezTo>
                      <a:cubicBezTo>
                        <a:pt x="1928" y="1740"/>
                        <a:pt x="1740" y="1928"/>
                        <a:pt x="1508" y="1928"/>
                      </a:cubicBezTo>
                      <a:close/>
                      <a:moveTo>
                        <a:pt x="1928" y="1169"/>
                      </a:moveTo>
                      <a:cubicBezTo>
                        <a:pt x="1829" y="1046"/>
                        <a:pt x="1677" y="968"/>
                        <a:pt x="1508" y="968"/>
                      </a:cubicBezTo>
                      <a:cubicBezTo>
                        <a:pt x="1378" y="968"/>
                        <a:pt x="1259" y="1014"/>
                        <a:pt x="1166" y="1091"/>
                      </a:cubicBezTo>
                      <a:cubicBezTo>
                        <a:pt x="1160" y="1089"/>
                        <a:pt x="1154" y="1088"/>
                        <a:pt x="1148" y="1088"/>
                      </a:cubicBezTo>
                      <a:cubicBezTo>
                        <a:pt x="908" y="1088"/>
                        <a:pt x="908" y="1088"/>
                        <a:pt x="908" y="1088"/>
                      </a:cubicBezTo>
                      <a:cubicBezTo>
                        <a:pt x="875" y="1088"/>
                        <a:pt x="848" y="1115"/>
                        <a:pt x="848" y="1148"/>
                      </a:cubicBezTo>
                      <a:cubicBezTo>
                        <a:pt x="848" y="1181"/>
                        <a:pt x="875" y="1208"/>
                        <a:pt x="908" y="1208"/>
                      </a:cubicBezTo>
                      <a:cubicBezTo>
                        <a:pt x="1059" y="1208"/>
                        <a:pt x="1059" y="1208"/>
                        <a:pt x="1059" y="1208"/>
                      </a:cubicBezTo>
                      <a:cubicBezTo>
                        <a:pt x="1012" y="1278"/>
                        <a:pt x="981" y="1360"/>
                        <a:pt x="971" y="1448"/>
                      </a:cubicBezTo>
                      <a:cubicBezTo>
                        <a:pt x="908" y="1448"/>
                        <a:pt x="908" y="1448"/>
                        <a:pt x="908" y="1448"/>
                      </a:cubicBezTo>
                      <a:cubicBezTo>
                        <a:pt x="875" y="1448"/>
                        <a:pt x="848" y="1475"/>
                        <a:pt x="848" y="1508"/>
                      </a:cubicBezTo>
                      <a:cubicBezTo>
                        <a:pt x="848" y="1541"/>
                        <a:pt x="875" y="1568"/>
                        <a:pt x="908" y="1568"/>
                      </a:cubicBezTo>
                      <a:cubicBezTo>
                        <a:pt x="971" y="1568"/>
                        <a:pt x="971" y="1568"/>
                        <a:pt x="971" y="1568"/>
                      </a:cubicBezTo>
                      <a:cubicBezTo>
                        <a:pt x="981" y="1656"/>
                        <a:pt x="1012" y="1738"/>
                        <a:pt x="1059" y="1808"/>
                      </a:cubicBezTo>
                      <a:cubicBezTo>
                        <a:pt x="180" y="1808"/>
                        <a:pt x="180" y="1808"/>
                        <a:pt x="180" y="1808"/>
                      </a:cubicBezTo>
                      <a:cubicBezTo>
                        <a:pt x="147" y="1808"/>
                        <a:pt x="120" y="1781"/>
                        <a:pt x="120" y="1748"/>
                      </a:cubicBezTo>
                      <a:cubicBezTo>
                        <a:pt x="120" y="848"/>
                        <a:pt x="120" y="848"/>
                        <a:pt x="120" y="848"/>
                      </a:cubicBezTo>
                      <a:cubicBezTo>
                        <a:pt x="1928" y="848"/>
                        <a:pt x="1928" y="848"/>
                        <a:pt x="1928" y="848"/>
                      </a:cubicBezTo>
                      <a:lnTo>
                        <a:pt x="1928" y="1169"/>
                      </a:lnTo>
                      <a:close/>
                      <a:moveTo>
                        <a:pt x="1928" y="728"/>
                      </a:moveTo>
                      <a:cubicBezTo>
                        <a:pt x="120" y="728"/>
                        <a:pt x="120" y="728"/>
                        <a:pt x="120" y="728"/>
                      </a:cubicBezTo>
                      <a:cubicBezTo>
                        <a:pt x="120" y="420"/>
                        <a:pt x="120" y="420"/>
                        <a:pt x="120" y="420"/>
                      </a:cubicBezTo>
                      <a:cubicBezTo>
                        <a:pt x="120" y="387"/>
                        <a:pt x="147" y="360"/>
                        <a:pt x="180" y="360"/>
                      </a:cubicBezTo>
                      <a:cubicBezTo>
                        <a:pt x="240" y="360"/>
                        <a:pt x="240" y="360"/>
                        <a:pt x="240" y="360"/>
                      </a:cubicBezTo>
                      <a:cubicBezTo>
                        <a:pt x="240" y="420"/>
                        <a:pt x="240" y="420"/>
                        <a:pt x="240" y="420"/>
                      </a:cubicBezTo>
                      <a:cubicBezTo>
                        <a:pt x="240" y="519"/>
                        <a:pt x="321" y="600"/>
                        <a:pt x="420" y="600"/>
                      </a:cubicBezTo>
                      <a:cubicBezTo>
                        <a:pt x="519" y="600"/>
                        <a:pt x="600" y="519"/>
                        <a:pt x="600" y="420"/>
                      </a:cubicBezTo>
                      <a:cubicBezTo>
                        <a:pt x="600" y="360"/>
                        <a:pt x="600" y="360"/>
                        <a:pt x="600" y="360"/>
                      </a:cubicBezTo>
                      <a:cubicBezTo>
                        <a:pt x="848" y="360"/>
                        <a:pt x="848" y="360"/>
                        <a:pt x="848" y="360"/>
                      </a:cubicBezTo>
                      <a:cubicBezTo>
                        <a:pt x="848" y="420"/>
                        <a:pt x="848" y="420"/>
                        <a:pt x="848" y="420"/>
                      </a:cubicBezTo>
                      <a:cubicBezTo>
                        <a:pt x="848" y="519"/>
                        <a:pt x="929" y="600"/>
                        <a:pt x="1028" y="600"/>
                      </a:cubicBezTo>
                      <a:cubicBezTo>
                        <a:pt x="1127" y="600"/>
                        <a:pt x="1208" y="519"/>
                        <a:pt x="1208" y="420"/>
                      </a:cubicBezTo>
                      <a:cubicBezTo>
                        <a:pt x="1208" y="360"/>
                        <a:pt x="1208" y="360"/>
                        <a:pt x="1208" y="360"/>
                      </a:cubicBezTo>
                      <a:cubicBezTo>
                        <a:pt x="1448" y="360"/>
                        <a:pt x="1448" y="360"/>
                        <a:pt x="1448" y="360"/>
                      </a:cubicBezTo>
                      <a:cubicBezTo>
                        <a:pt x="1448" y="420"/>
                        <a:pt x="1448" y="420"/>
                        <a:pt x="1448" y="420"/>
                      </a:cubicBezTo>
                      <a:cubicBezTo>
                        <a:pt x="1448" y="519"/>
                        <a:pt x="1529" y="600"/>
                        <a:pt x="1628" y="600"/>
                      </a:cubicBezTo>
                      <a:cubicBezTo>
                        <a:pt x="1727" y="600"/>
                        <a:pt x="1808" y="519"/>
                        <a:pt x="1808" y="420"/>
                      </a:cubicBezTo>
                      <a:cubicBezTo>
                        <a:pt x="1808" y="360"/>
                        <a:pt x="1808" y="360"/>
                        <a:pt x="1808" y="360"/>
                      </a:cubicBezTo>
                      <a:cubicBezTo>
                        <a:pt x="1868" y="360"/>
                        <a:pt x="1868" y="360"/>
                        <a:pt x="1868" y="360"/>
                      </a:cubicBezTo>
                      <a:cubicBezTo>
                        <a:pt x="1901" y="360"/>
                        <a:pt x="1928" y="387"/>
                        <a:pt x="1928" y="420"/>
                      </a:cubicBezTo>
                      <a:lnTo>
                        <a:pt x="1928" y="7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79" name="Group 78"/>
            <p:cNvGrpSpPr/>
            <p:nvPr/>
          </p:nvGrpSpPr>
          <p:grpSpPr>
            <a:xfrm>
              <a:off x="4631186" y="3920431"/>
              <a:ext cx="1031540" cy="658384"/>
              <a:chOff x="2081212" y="1108153"/>
              <a:chExt cx="1157368" cy="73869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2081212" y="1108153"/>
                <a:ext cx="822366" cy="520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80%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2081212" y="1600626"/>
                <a:ext cx="115736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SCHEDULING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752994" y="2876165"/>
              <a:ext cx="2017681" cy="3840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dirty="0"/>
                <a:t>Lorem ipsum dolor sit amet, consectetur adipiscing elit. </a:t>
              </a:r>
              <a:endParaRPr lang="en-US" sz="1400" dirty="0">
                <a:solidFill>
                  <a:srgbClr val="30353F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087496" y="2076584"/>
              <a:ext cx="2048949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752994" y="2076676"/>
              <a:ext cx="702967" cy="702967"/>
              <a:chOff x="3752994" y="2076676"/>
              <a:chExt cx="702967" cy="702967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3752994" y="2076676"/>
                <a:ext cx="702967" cy="702967"/>
              </a:xfrm>
              <a:prstGeom prst="ellipse">
                <a:avLst/>
              </a:prstGeom>
              <a:solidFill>
                <a:srgbClr val="8FA0A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4" name="Group 63"/>
              <p:cNvGrpSpPr/>
              <p:nvPr/>
            </p:nvGrpSpPr>
            <p:grpSpPr>
              <a:xfrm>
                <a:off x="3919769" y="2340342"/>
                <a:ext cx="369417" cy="175634"/>
                <a:chOff x="4254500" y="2100263"/>
                <a:chExt cx="1906588" cy="906463"/>
              </a:xfrm>
            </p:grpSpPr>
            <p:sp>
              <p:nvSpPr>
                <p:cNvPr id="48" name="Freeform 5"/>
                <p:cNvSpPr>
                  <a:spLocks noEditPoints="1"/>
                </p:cNvSpPr>
                <p:nvPr/>
              </p:nvSpPr>
              <p:spPr bwMode="auto">
                <a:xfrm>
                  <a:off x="4254500" y="2100263"/>
                  <a:ext cx="1906588" cy="906463"/>
                </a:xfrm>
                <a:custGeom>
                  <a:avLst/>
                  <a:gdLst>
                    <a:gd name="T0" fmla="*/ 1831 w 2048"/>
                    <a:gd name="T1" fmla="*/ 0 h 970"/>
                    <a:gd name="T2" fmla="*/ 1613 w 2048"/>
                    <a:gd name="T3" fmla="*/ 217 h 970"/>
                    <a:gd name="T4" fmla="*/ 1648 w 2048"/>
                    <a:gd name="T5" fmla="*/ 336 h 970"/>
                    <a:gd name="T6" fmla="*/ 1413 w 2048"/>
                    <a:gd name="T7" fmla="*/ 571 h 970"/>
                    <a:gd name="T8" fmla="*/ 1295 w 2048"/>
                    <a:gd name="T9" fmla="*/ 535 h 970"/>
                    <a:gd name="T10" fmla="*/ 1173 w 2048"/>
                    <a:gd name="T11" fmla="*/ 573 h 970"/>
                    <a:gd name="T12" fmla="*/ 935 w 2048"/>
                    <a:gd name="T13" fmla="*/ 336 h 970"/>
                    <a:gd name="T14" fmla="*/ 971 w 2048"/>
                    <a:gd name="T15" fmla="*/ 217 h 970"/>
                    <a:gd name="T16" fmla="*/ 753 w 2048"/>
                    <a:gd name="T17" fmla="*/ 0 h 970"/>
                    <a:gd name="T18" fmla="*/ 536 w 2048"/>
                    <a:gd name="T19" fmla="*/ 217 h 970"/>
                    <a:gd name="T20" fmla="*/ 571 w 2048"/>
                    <a:gd name="T21" fmla="*/ 336 h 970"/>
                    <a:gd name="T22" fmla="*/ 336 w 2048"/>
                    <a:gd name="T23" fmla="*/ 571 h 970"/>
                    <a:gd name="T24" fmla="*/ 217 w 2048"/>
                    <a:gd name="T25" fmla="*/ 535 h 970"/>
                    <a:gd name="T26" fmla="*/ 0 w 2048"/>
                    <a:gd name="T27" fmla="*/ 753 h 970"/>
                    <a:gd name="T28" fmla="*/ 217 w 2048"/>
                    <a:gd name="T29" fmla="*/ 970 h 970"/>
                    <a:gd name="T30" fmla="*/ 435 w 2048"/>
                    <a:gd name="T31" fmla="*/ 753 h 970"/>
                    <a:gd name="T32" fmla="*/ 400 w 2048"/>
                    <a:gd name="T33" fmla="*/ 634 h 970"/>
                    <a:gd name="T34" fmla="*/ 635 w 2048"/>
                    <a:gd name="T35" fmla="*/ 399 h 970"/>
                    <a:gd name="T36" fmla="*/ 753 w 2048"/>
                    <a:gd name="T37" fmla="*/ 435 h 970"/>
                    <a:gd name="T38" fmla="*/ 872 w 2048"/>
                    <a:gd name="T39" fmla="*/ 399 h 970"/>
                    <a:gd name="T40" fmla="*/ 1110 w 2048"/>
                    <a:gd name="T41" fmla="*/ 638 h 970"/>
                    <a:gd name="T42" fmla="*/ 1077 w 2048"/>
                    <a:gd name="T43" fmla="*/ 753 h 970"/>
                    <a:gd name="T44" fmla="*/ 1295 w 2048"/>
                    <a:gd name="T45" fmla="*/ 970 h 970"/>
                    <a:gd name="T46" fmla="*/ 1512 w 2048"/>
                    <a:gd name="T47" fmla="*/ 753 h 970"/>
                    <a:gd name="T48" fmla="*/ 1477 w 2048"/>
                    <a:gd name="T49" fmla="*/ 634 h 970"/>
                    <a:gd name="T50" fmla="*/ 1712 w 2048"/>
                    <a:gd name="T51" fmla="*/ 399 h 970"/>
                    <a:gd name="T52" fmla="*/ 1831 w 2048"/>
                    <a:gd name="T53" fmla="*/ 435 h 970"/>
                    <a:gd name="T54" fmla="*/ 2048 w 2048"/>
                    <a:gd name="T55" fmla="*/ 217 h 970"/>
                    <a:gd name="T56" fmla="*/ 1831 w 2048"/>
                    <a:gd name="T57" fmla="*/ 0 h 970"/>
                    <a:gd name="T58" fmla="*/ 217 w 2048"/>
                    <a:gd name="T59" fmla="*/ 880 h 970"/>
                    <a:gd name="T60" fmla="*/ 90 w 2048"/>
                    <a:gd name="T61" fmla="*/ 753 h 970"/>
                    <a:gd name="T62" fmla="*/ 217 w 2048"/>
                    <a:gd name="T63" fmla="*/ 625 h 970"/>
                    <a:gd name="T64" fmla="*/ 345 w 2048"/>
                    <a:gd name="T65" fmla="*/ 753 h 970"/>
                    <a:gd name="T66" fmla="*/ 217 w 2048"/>
                    <a:gd name="T67" fmla="*/ 880 h 970"/>
                    <a:gd name="T68" fmla="*/ 753 w 2048"/>
                    <a:gd name="T69" fmla="*/ 345 h 970"/>
                    <a:gd name="T70" fmla="*/ 626 w 2048"/>
                    <a:gd name="T71" fmla="*/ 217 h 970"/>
                    <a:gd name="T72" fmla="*/ 753 w 2048"/>
                    <a:gd name="T73" fmla="*/ 90 h 970"/>
                    <a:gd name="T74" fmla="*/ 881 w 2048"/>
                    <a:gd name="T75" fmla="*/ 217 h 970"/>
                    <a:gd name="T76" fmla="*/ 753 w 2048"/>
                    <a:gd name="T77" fmla="*/ 345 h 970"/>
                    <a:gd name="T78" fmla="*/ 1295 w 2048"/>
                    <a:gd name="T79" fmla="*/ 880 h 970"/>
                    <a:gd name="T80" fmla="*/ 1167 w 2048"/>
                    <a:gd name="T81" fmla="*/ 753 h 970"/>
                    <a:gd name="T82" fmla="*/ 1295 w 2048"/>
                    <a:gd name="T83" fmla="*/ 625 h 970"/>
                    <a:gd name="T84" fmla="*/ 1422 w 2048"/>
                    <a:gd name="T85" fmla="*/ 753 h 970"/>
                    <a:gd name="T86" fmla="*/ 1295 w 2048"/>
                    <a:gd name="T87" fmla="*/ 880 h 970"/>
                    <a:gd name="T88" fmla="*/ 1831 w 2048"/>
                    <a:gd name="T89" fmla="*/ 345 h 970"/>
                    <a:gd name="T90" fmla="*/ 1703 w 2048"/>
                    <a:gd name="T91" fmla="*/ 217 h 970"/>
                    <a:gd name="T92" fmla="*/ 1831 w 2048"/>
                    <a:gd name="T93" fmla="*/ 90 h 970"/>
                    <a:gd name="T94" fmla="*/ 1958 w 2048"/>
                    <a:gd name="T95" fmla="*/ 217 h 970"/>
                    <a:gd name="T96" fmla="*/ 1831 w 2048"/>
                    <a:gd name="T97" fmla="*/ 345 h 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048" h="970">
                      <a:moveTo>
                        <a:pt x="1831" y="0"/>
                      </a:moveTo>
                      <a:cubicBezTo>
                        <a:pt x="1711" y="0"/>
                        <a:pt x="1613" y="97"/>
                        <a:pt x="1613" y="217"/>
                      </a:cubicBezTo>
                      <a:cubicBezTo>
                        <a:pt x="1613" y="261"/>
                        <a:pt x="1626" y="302"/>
                        <a:pt x="1648" y="336"/>
                      </a:cubicBezTo>
                      <a:cubicBezTo>
                        <a:pt x="1413" y="571"/>
                        <a:pt x="1413" y="571"/>
                        <a:pt x="1413" y="571"/>
                      </a:cubicBezTo>
                      <a:cubicBezTo>
                        <a:pt x="1379" y="548"/>
                        <a:pt x="1339" y="535"/>
                        <a:pt x="1295" y="535"/>
                      </a:cubicBezTo>
                      <a:cubicBezTo>
                        <a:pt x="1250" y="535"/>
                        <a:pt x="1207" y="549"/>
                        <a:pt x="1173" y="573"/>
                      </a:cubicBezTo>
                      <a:cubicBezTo>
                        <a:pt x="935" y="336"/>
                        <a:pt x="935" y="336"/>
                        <a:pt x="935" y="336"/>
                      </a:cubicBezTo>
                      <a:cubicBezTo>
                        <a:pt x="958" y="302"/>
                        <a:pt x="971" y="261"/>
                        <a:pt x="971" y="217"/>
                      </a:cubicBezTo>
                      <a:cubicBezTo>
                        <a:pt x="971" y="97"/>
                        <a:pt x="873" y="0"/>
                        <a:pt x="753" y="0"/>
                      </a:cubicBezTo>
                      <a:cubicBezTo>
                        <a:pt x="633" y="0"/>
                        <a:pt x="536" y="97"/>
                        <a:pt x="536" y="217"/>
                      </a:cubicBezTo>
                      <a:cubicBezTo>
                        <a:pt x="536" y="261"/>
                        <a:pt x="549" y="302"/>
                        <a:pt x="571" y="336"/>
                      </a:cubicBezTo>
                      <a:cubicBezTo>
                        <a:pt x="336" y="571"/>
                        <a:pt x="336" y="571"/>
                        <a:pt x="336" y="571"/>
                      </a:cubicBezTo>
                      <a:cubicBezTo>
                        <a:pt x="302" y="548"/>
                        <a:pt x="261" y="535"/>
                        <a:pt x="217" y="535"/>
                      </a:cubicBezTo>
                      <a:cubicBezTo>
                        <a:pt x="98" y="535"/>
                        <a:pt x="0" y="633"/>
                        <a:pt x="0" y="753"/>
                      </a:cubicBezTo>
                      <a:cubicBezTo>
                        <a:pt x="0" y="873"/>
                        <a:pt x="98" y="970"/>
                        <a:pt x="217" y="970"/>
                      </a:cubicBezTo>
                      <a:cubicBezTo>
                        <a:pt x="337" y="970"/>
                        <a:pt x="435" y="873"/>
                        <a:pt x="435" y="753"/>
                      </a:cubicBezTo>
                      <a:cubicBezTo>
                        <a:pt x="435" y="709"/>
                        <a:pt x="422" y="668"/>
                        <a:pt x="400" y="634"/>
                      </a:cubicBezTo>
                      <a:cubicBezTo>
                        <a:pt x="635" y="399"/>
                        <a:pt x="635" y="399"/>
                        <a:pt x="635" y="399"/>
                      </a:cubicBezTo>
                      <a:cubicBezTo>
                        <a:pt x="669" y="422"/>
                        <a:pt x="709" y="435"/>
                        <a:pt x="753" y="435"/>
                      </a:cubicBezTo>
                      <a:cubicBezTo>
                        <a:pt x="797" y="435"/>
                        <a:pt x="838" y="422"/>
                        <a:pt x="872" y="399"/>
                      </a:cubicBezTo>
                      <a:cubicBezTo>
                        <a:pt x="1110" y="638"/>
                        <a:pt x="1110" y="638"/>
                        <a:pt x="1110" y="638"/>
                      </a:cubicBezTo>
                      <a:cubicBezTo>
                        <a:pt x="1090" y="671"/>
                        <a:pt x="1077" y="711"/>
                        <a:pt x="1077" y="753"/>
                      </a:cubicBezTo>
                      <a:cubicBezTo>
                        <a:pt x="1077" y="873"/>
                        <a:pt x="1175" y="970"/>
                        <a:pt x="1295" y="970"/>
                      </a:cubicBezTo>
                      <a:cubicBezTo>
                        <a:pt x="1415" y="970"/>
                        <a:pt x="1512" y="873"/>
                        <a:pt x="1512" y="753"/>
                      </a:cubicBezTo>
                      <a:cubicBezTo>
                        <a:pt x="1512" y="709"/>
                        <a:pt x="1499" y="668"/>
                        <a:pt x="1477" y="634"/>
                      </a:cubicBezTo>
                      <a:cubicBezTo>
                        <a:pt x="1712" y="399"/>
                        <a:pt x="1712" y="399"/>
                        <a:pt x="1712" y="399"/>
                      </a:cubicBezTo>
                      <a:cubicBezTo>
                        <a:pt x="1746" y="422"/>
                        <a:pt x="1787" y="435"/>
                        <a:pt x="1831" y="435"/>
                      </a:cubicBezTo>
                      <a:cubicBezTo>
                        <a:pt x="1950" y="435"/>
                        <a:pt x="2048" y="337"/>
                        <a:pt x="2048" y="217"/>
                      </a:cubicBezTo>
                      <a:cubicBezTo>
                        <a:pt x="2048" y="97"/>
                        <a:pt x="1950" y="0"/>
                        <a:pt x="1831" y="0"/>
                      </a:cubicBezTo>
                      <a:close/>
                      <a:moveTo>
                        <a:pt x="217" y="880"/>
                      </a:moveTo>
                      <a:cubicBezTo>
                        <a:pt x="147" y="880"/>
                        <a:pt x="90" y="823"/>
                        <a:pt x="90" y="753"/>
                      </a:cubicBezTo>
                      <a:cubicBezTo>
                        <a:pt x="90" y="682"/>
                        <a:pt x="147" y="625"/>
                        <a:pt x="217" y="625"/>
                      </a:cubicBezTo>
                      <a:cubicBezTo>
                        <a:pt x="288" y="625"/>
                        <a:pt x="345" y="682"/>
                        <a:pt x="345" y="753"/>
                      </a:cubicBezTo>
                      <a:cubicBezTo>
                        <a:pt x="345" y="823"/>
                        <a:pt x="288" y="880"/>
                        <a:pt x="217" y="880"/>
                      </a:cubicBezTo>
                      <a:close/>
                      <a:moveTo>
                        <a:pt x="753" y="345"/>
                      </a:moveTo>
                      <a:cubicBezTo>
                        <a:pt x="683" y="345"/>
                        <a:pt x="626" y="288"/>
                        <a:pt x="626" y="217"/>
                      </a:cubicBezTo>
                      <a:cubicBezTo>
                        <a:pt x="626" y="147"/>
                        <a:pt x="683" y="90"/>
                        <a:pt x="753" y="90"/>
                      </a:cubicBezTo>
                      <a:cubicBezTo>
                        <a:pt x="823" y="90"/>
                        <a:pt x="881" y="147"/>
                        <a:pt x="881" y="217"/>
                      </a:cubicBezTo>
                      <a:cubicBezTo>
                        <a:pt x="881" y="288"/>
                        <a:pt x="823" y="345"/>
                        <a:pt x="753" y="345"/>
                      </a:cubicBezTo>
                      <a:close/>
                      <a:moveTo>
                        <a:pt x="1295" y="880"/>
                      </a:moveTo>
                      <a:cubicBezTo>
                        <a:pt x="1225" y="880"/>
                        <a:pt x="1167" y="823"/>
                        <a:pt x="1167" y="753"/>
                      </a:cubicBezTo>
                      <a:cubicBezTo>
                        <a:pt x="1167" y="682"/>
                        <a:pt x="1225" y="625"/>
                        <a:pt x="1295" y="625"/>
                      </a:cubicBezTo>
                      <a:cubicBezTo>
                        <a:pt x="1365" y="625"/>
                        <a:pt x="1422" y="682"/>
                        <a:pt x="1422" y="753"/>
                      </a:cubicBezTo>
                      <a:cubicBezTo>
                        <a:pt x="1422" y="823"/>
                        <a:pt x="1365" y="880"/>
                        <a:pt x="1295" y="880"/>
                      </a:cubicBezTo>
                      <a:close/>
                      <a:moveTo>
                        <a:pt x="1831" y="345"/>
                      </a:moveTo>
                      <a:cubicBezTo>
                        <a:pt x="1760" y="345"/>
                        <a:pt x="1703" y="288"/>
                        <a:pt x="1703" y="217"/>
                      </a:cubicBezTo>
                      <a:cubicBezTo>
                        <a:pt x="1703" y="147"/>
                        <a:pt x="1760" y="90"/>
                        <a:pt x="1831" y="90"/>
                      </a:cubicBezTo>
                      <a:cubicBezTo>
                        <a:pt x="1901" y="90"/>
                        <a:pt x="1958" y="147"/>
                        <a:pt x="1958" y="217"/>
                      </a:cubicBezTo>
                      <a:cubicBezTo>
                        <a:pt x="1958" y="288"/>
                        <a:pt x="1901" y="345"/>
                        <a:pt x="1831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2" name="Freeform 6"/>
                <p:cNvSpPr>
                  <a:spLocks/>
                </p:cNvSpPr>
                <p:nvPr/>
              </p:nvSpPr>
              <p:spPr bwMode="auto">
                <a:xfrm>
                  <a:off x="4752975" y="2598738"/>
                  <a:ext cx="176213" cy="174625"/>
                </a:xfrm>
                <a:custGeom>
                  <a:avLst/>
                  <a:gdLst>
                    <a:gd name="T0" fmla="*/ 172 w 190"/>
                    <a:gd name="T1" fmla="*/ 18 h 186"/>
                    <a:gd name="T2" fmla="*/ 109 w 190"/>
                    <a:gd name="T3" fmla="*/ 18 h 186"/>
                    <a:gd name="T4" fmla="*/ 17 w 190"/>
                    <a:gd name="T5" fmla="*/ 109 h 186"/>
                    <a:gd name="T6" fmla="*/ 17 w 190"/>
                    <a:gd name="T7" fmla="*/ 173 h 186"/>
                    <a:gd name="T8" fmla="*/ 49 w 190"/>
                    <a:gd name="T9" fmla="*/ 186 h 186"/>
                    <a:gd name="T10" fmla="*/ 81 w 190"/>
                    <a:gd name="T11" fmla="*/ 173 h 186"/>
                    <a:gd name="T12" fmla="*/ 172 w 190"/>
                    <a:gd name="T13" fmla="*/ 81 h 186"/>
                    <a:gd name="T14" fmla="*/ 172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2" y="18"/>
                      </a:moveTo>
                      <a:cubicBezTo>
                        <a:pt x="155" y="0"/>
                        <a:pt x="126" y="0"/>
                        <a:pt x="109" y="18"/>
                      </a:cubicBezTo>
                      <a:cubicBezTo>
                        <a:pt x="17" y="109"/>
                        <a:pt x="17" y="109"/>
                        <a:pt x="17" y="109"/>
                      </a:cubicBezTo>
                      <a:cubicBezTo>
                        <a:pt x="0" y="127"/>
                        <a:pt x="0" y="155"/>
                        <a:pt x="17" y="173"/>
                      </a:cubicBezTo>
                      <a:cubicBezTo>
                        <a:pt x="26" y="182"/>
                        <a:pt x="37" y="186"/>
                        <a:pt x="49" y="186"/>
                      </a:cubicBezTo>
                      <a:cubicBezTo>
                        <a:pt x="60" y="186"/>
                        <a:pt x="72" y="182"/>
                        <a:pt x="81" y="173"/>
                      </a:cubicBezTo>
                      <a:cubicBezTo>
                        <a:pt x="172" y="81"/>
                        <a:pt x="172" y="81"/>
                        <a:pt x="172" y="81"/>
                      </a:cubicBezTo>
                      <a:cubicBezTo>
                        <a:pt x="190" y="64"/>
                        <a:pt x="190" y="35"/>
                        <a:pt x="172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3" name="Freeform 7"/>
                <p:cNvSpPr>
                  <a:spLocks/>
                </p:cNvSpPr>
                <p:nvPr/>
              </p:nvSpPr>
              <p:spPr bwMode="auto">
                <a:xfrm>
                  <a:off x="5486400" y="2330451"/>
                  <a:ext cx="177800" cy="174625"/>
                </a:xfrm>
                <a:custGeom>
                  <a:avLst/>
                  <a:gdLst>
                    <a:gd name="T0" fmla="*/ 173 w 190"/>
                    <a:gd name="T1" fmla="*/ 18 h 186"/>
                    <a:gd name="T2" fmla="*/ 109 w 190"/>
                    <a:gd name="T3" fmla="*/ 18 h 186"/>
                    <a:gd name="T4" fmla="*/ 18 w 190"/>
                    <a:gd name="T5" fmla="*/ 109 h 186"/>
                    <a:gd name="T6" fmla="*/ 18 w 190"/>
                    <a:gd name="T7" fmla="*/ 173 h 186"/>
                    <a:gd name="T8" fmla="*/ 50 w 190"/>
                    <a:gd name="T9" fmla="*/ 186 h 186"/>
                    <a:gd name="T10" fmla="*/ 81 w 190"/>
                    <a:gd name="T11" fmla="*/ 173 h 186"/>
                    <a:gd name="T12" fmla="*/ 173 w 190"/>
                    <a:gd name="T13" fmla="*/ 81 h 186"/>
                    <a:gd name="T14" fmla="*/ 173 w 190"/>
                    <a:gd name="T15" fmla="*/ 1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" h="186">
                      <a:moveTo>
                        <a:pt x="173" y="18"/>
                      </a:moveTo>
                      <a:cubicBezTo>
                        <a:pt x="155" y="0"/>
                        <a:pt x="127" y="0"/>
                        <a:pt x="109" y="18"/>
                      </a:cubicBezTo>
                      <a:cubicBezTo>
                        <a:pt x="18" y="109"/>
                        <a:pt x="18" y="109"/>
                        <a:pt x="18" y="109"/>
                      </a:cubicBezTo>
                      <a:cubicBezTo>
                        <a:pt x="0" y="127"/>
                        <a:pt x="0" y="155"/>
                        <a:pt x="18" y="173"/>
                      </a:cubicBezTo>
                      <a:cubicBezTo>
                        <a:pt x="27" y="182"/>
                        <a:pt x="38" y="186"/>
                        <a:pt x="50" y="186"/>
                      </a:cubicBezTo>
                      <a:cubicBezTo>
                        <a:pt x="61" y="186"/>
                        <a:pt x="73" y="181"/>
                        <a:pt x="81" y="173"/>
                      </a:cubicBezTo>
                      <a:cubicBezTo>
                        <a:pt x="173" y="81"/>
                        <a:pt x="173" y="81"/>
                        <a:pt x="173" y="81"/>
                      </a:cubicBezTo>
                      <a:cubicBezTo>
                        <a:pt x="190" y="64"/>
                        <a:pt x="190" y="35"/>
                        <a:pt x="173" y="1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85" name="Group 84"/>
            <p:cNvGrpSpPr/>
            <p:nvPr/>
          </p:nvGrpSpPr>
          <p:grpSpPr>
            <a:xfrm>
              <a:off x="4631186" y="2055751"/>
              <a:ext cx="948674" cy="658384"/>
              <a:chOff x="2081212" y="1108153"/>
              <a:chExt cx="1064394" cy="738694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2081212" y="1108153"/>
                <a:ext cx="822366" cy="520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</a:rPr>
                  <a:t>45%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081212" y="1600626"/>
                <a:ext cx="10643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600" b="1" dirty="0">
                    <a:solidFill>
                      <a:schemeClr val="bg1"/>
                    </a:solidFill>
                  </a:rPr>
                  <a:t>MARKETING</a:t>
                </a:r>
              </a:p>
            </p:txBody>
          </p:sp>
        </p:grpSp>
      </p:grpSp>
      <p:sp>
        <p:nvSpPr>
          <p:cNvPr id="182" name="Rectangle 18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498961305"/>
              </p:ext>
            </p:extLst>
          </p:nvPr>
        </p:nvGraphicFramePr>
        <p:xfrm>
          <a:off x="6172364" y="2230399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=""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=""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=""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=""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=""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=""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9404" y="1056904"/>
            <a:ext cx="397823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000" b="1" dirty="0"/>
              <a:t>Data</a:t>
            </a:r>
            <a:endParaRPr lang="en-US" sz="4000" dirty="0"/>
          </a:p>
          <a:p>
            <a:r>
              <a:rPr lang="en-US" dirty="0"/>
              <a:t> </a:t>
            </a:r>
          </a:p>
          <a:p>
            <a:r>
              <a:rPr lang="en-US" dirty="0"/>
              <a:t> </a:t>
            </a:r>
          </a:p>
          <a:p>
            <a:r>
              <a:rPr lang="en-US" b="1" dirty="0" smtClean="0"/>
              <a:t>Within Sacramento city limits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</a:t>
            </a:r>
            <a:r>
              <a:rPr lang="en-US" dirty="0" smtClean="0"/>
              <a:t>lanetware</a:t>
            </a:r>
            <a:r>
              <a:rPr lang="en-US" dirty="0"/>
              <a:t>:</a:t>
            </a:r>
            <a:r>
              <a:rPr lang="en-US" dirty="0" smtClean="0"/>
              <a:t> 13 top-rated </a:t>
            </a:r>
            <a:r>
              <a:rPr lang="en-US" dirty="0"/>
              <a:t>attractions within the city of Sacramento.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Foursquare OSM location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Notamatim</a:t>
            </a:r>
            <a:r>
              <a:rPr lang="en-US" dirty="0"/>
              <a:t> </a:t>
            </a:r>
            <a:r>
              <a:rPr lang="en-US" dirty="0" err="1" smtClean="0"/>
              <a:t>geolocator</a:t>
            </a:r>
            <a:r>
              <a:rPr lang="en-US" dirty="0" smtClean="0"/>
              <a:t> </a:t>
            </a:r>
            <a:r>
              <a:rPr lang="en-US" dirty="0" err="1" smtClean="0"/>
              <a:t>topol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 </a:t>
            </a:r>
          </a:p>
          <a:p>
            <a:r>
              <a:rPr lang="en-US" b="1" dirty="0" smtClean="0"/>
              <a:t>Cities outside Sacramento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largest cities within 2 hour drive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U.S. Census Bureau population and median family income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OSM data &amp; </a:t>
            </a:r>
            <a:r>
              <a:rPr lang="en-US" dirty="0" err="1" smtClean="0"/>
              <a:t>geolocator</a:t>
            </a:r>
            <a:r>
              <a:rPr lang="en-US" dirty="0" smtClean="0"/>
              <a:t> tool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008" y="1272756"/>
            <a:ext cx="6234543" cy="31103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767" y="3111336"/>
            <a:ext cx="6444667" cy="33927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4633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=""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pic>
        <p:nvPicPr>
          <p:cNvPr id="10" name="Picture 9" descr="This is an icon that reads &quot;24Slides.&quot;">
            <a:hlinkClick r:id="rId3"/>
            <a:extLst>
              <a:ext uri="{FF2B5EF4-FFF2-40B4-BE49-F238E27FC236}">
                <a16:creationId xmlns="" xmlns:a16="http://schemas.microsoft.com/office/drawing/2014/main" id="{E88D3554-2B38-7045-B778-76FB3465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650" y="6336441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Freeform 10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2302493" y="265954"/>
            <a:ext cx="758701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GUIDE: EDITING DATA IN THIS TEMPLATE</a:t>
            </a:r>
          </a:p>
        </p:txBody>
      </p:sp>
      <p:pic>
        <p:nvPicPr>
          <p:cNvPr id="3" name="Picture 2" descr="This is an image of a bar chart and a screen shot explaining how to edit data in Excel. ">
            <a:extLst>
              <a:ext uri="{FF2B5EF4-FFF2-40B4-BE49-F238E27FC236}">
                <a16:creationId xmlns="" xmlns:a16="http://schemas.microsoft.com/office/drawing/2014/main" id="{976C6344-F2E5-4E4E-9442-F53355BC9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68" y="1440902"/>
            <a:ext cx="5525362" cy="397619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231E4B19-2C3A-884A-919A-326B2A2F1BA8}"/>
              </a:ext>
            </a:extLst>
          </p:cNvPr>
          <p:cNvSpPr txBox="1"/>
          <p:nvPr/>
        </p:nvSpPr>
        <p:spPr>
          <a:xfrm>
            <a:off x="7162870" y="2659557"/>
            <a:ext cx="3683805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If you’d like to edit the data in any of the graphs, tables or data-diagrams in this template, just right click on the graph and select </a:t>
            </a:r>
            <a:r>
              <a:rPr lang="en-US" sz="2000" i="1" dirty="0"/>
              <a:t>Edit Data in Excel</a:t>
            </a:r>
            <a:r>
              <a:rPr lang="en-US" sz="2000" dirty="0"/>
              <a:t>.</a:t>
            </a:r>
          </a:p>
        </p:txBody>
      </p:sp>
      <p:sp>
        <p:nvSpPr>
          <p:cNvPr id="48" name="Rectangle 47">
            <a:hlinkClick r:id="rId3"/>
            <a:extLst>
              <a:ext uri="{FF2B5EF4-FFF2-40B4-BE49-F238E27FC236}">
                <a16:creationId xmlns="" xmlns:a16="http://schemas.microsoft.com/office/drawing/2014/main" id="{0D0BB0CD-F5F7-CD4B-AE38-491EB33B7C8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5863595"/>
            <a:ext cx="1955800" cy="994405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 descr="This is a logo that reads &quot;24Slides.&quot;">
            <a:hlinkClick r:id="rId3"/>
            <a:extLst>
              <a:ext uri="{FF2B5EF4-FFF2-40B4-BE49-F238E27FC236}">
                <a16:creationId xmlns="" xmlns:a16="http://schemas.microsoft.com/office/drawing/2014/main" id="{4252D655-5F2C-F447-B537-8C72930D0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50" y="6209088"/>
            <a:ext cx="1028700" cy="293902"/>
          </a:xfrm>
          <a:prstGeom prst="rect">
            <a:avLst/>
          </a:prstGeom>
          <a:effectLst/>
        </p:spPr>
      </p:pic>
      <p:sp>
        <p:nvSpPr>
          <p:cNvPr id="2" name="Title 1" hidden="1">
            <a:extLst>
              <a:ext uri="{FF2B5EF4-FFF2-40B4-BE49-F238E27FC236}">
                <a16:creationId xmlns="" xmlns:a16="http://schemas.microsoft.com/office/drawing/2014/main" id="{9197F7D1-3F80-4C57-BE5E-6B2971CB1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9943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   </a:t>
            </a:r>
            <a:r>
              <a:rPr lang="en-US" sz="2400" b="1" dirty="0" smtClean="0"/>
              <a:t>Within Sacramento </a:t>
            </a:r>
            <a:r>
              <a:rPr lang="en-US" sz="2400" b="1" dirty="0"/>
              <a:t>c</a:t>
            </a:r>
            <a:r>
              <a:rPr lang="en-US" sz="2400" b="1" dirty="0" smtClean="0"/>
              <a:t>ity </a:t>
            </a:r>
            <a:r>
              <a:rPr lang="en-US" sz="2400" b="1" dirty="0"/>
              <a:t>l</a:t>
            </a:r>
            <a:r>
              <a:rPr lang="en-US" sz="2400" b="1" dirty="0" smtClean="0"/>
              <a:t>imits 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8" y="1511734"/>
            <a:ext cx="7078298" cy="39865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345" y="2519044"/>
            <a:ext cx="6592825" cy="39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69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Sacramento city </a:t>
            </a:r>
            <a:r>
              <a:rPr lang="en-US" sz="2400" b="1" dirty="0"/>
              <a:t>l</a:t>
            </a:r>
            <a:r>
              <a:rPr lang="en-US" sz="2400" b="1" dirty="0" smtClean="0"/>
              <a:t>imits, K-means Clustering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611" y="1436019"/>
            <a:ext cx="8407732" cy="503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20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Sacramento city limits, Clusters 1 &amp; 2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71" y="1479782"/>
            <a:ext cx="7647709" cy="506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7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 smtClean="0"/>
              <a:t>Within Sacramento city </a:t>
            </a:r>
            <a:r>
              <a:rPr lang="en-US" sz="2400" b="1" dirty="0"/>
              <a:t>l</a:t>
            </a:r>
            <a:r>
              <a:rPr lang="en-US" sz="2400" b="1" dirty="0" smtClean="0"/>
              <a:t>imits, Clusters 3, 4 &amp; 5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222" y="1407287"/>
            <a:ext cx="7206900" cy="52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5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</a:t>
            </a:r>
            <a:endParaRPr lang="en-US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374" y="1459314"/>
            <a:ext cx="2813345" cy="48141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58" y="1680605"/>
            <a:ext cx="7000751" cy="459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5018" y="593766"/>
            <a:ext cx="107709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Methodology     </a:t>
            </a:r>
            <a:r>
              <a:rPr lang="en-US" sz="2400" b="1" dirty="0"/>
              <a:t>C</a:t>
            </a:r>
            <a:r>
              <a:rPr lang="en-US" sz="2400" b="1" dirty="0" smtClean="0"/>
              <a:t>ities outside Sacramento: Population</a:t>
            </a:r>
            <a:endParaRPr lang="en-US" sz="1600" b="1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22513" y="1597842"/>
            <a:ext cx="4940135" cy="4494961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605152" y="1597842"/>
            <a:ext cx="5237019" cy="455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6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Data-driven PowerPoint, from 24Slides</Template>
  <TotalTime>0</TotalTime>
  <Words>746</Words>
  <Application>Microsoft Office PowerPoint</Application>
  <PresentationFormat>Widescreen</PresentationFormat>
  <Paragraphs>154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Century Gothic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2021-01-09T00:29:07Z</dcterms:created>
  <dcterms:modified xsi:type="dcterms:W3CDTF">2021-01-12T21:21:29Z</dcterms:modified>
</cp:coreProperties>
</file>